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781" r:id="rId2"/>
    <p:sldId id="782" r:id="rId3"/>
    <p:sldId id="678" r:id="rId4"/>
    <p:sldId id="679" r:id="rId5"/>
    <p:sldId id="680" r:id="rId6"/>
    <p:sldId id="681" r:id="rId7"/>
    <p:sldId id="682" r:id="rId8"/>
    <p:sldId id="684" r:id="rId9"/>
    <p:sldId id="685" r:id="rId10"/>
    <p:sldId id="686" r:id="rId11"/>
    <p:sldId id="722" r:id="rId12"/>
    <p:sldId id="723" r:id="rId13"/>
    <p:sldId id="724" r:id="rId14"/>
    <p:sldId id="687" r:id="rId15"/>
    <p:sldId id="688" r:id="rId16"/>
    <p:sldId id="783" r:id="rId17"/>
    <p:sldId id="690" r:id="rId18"/>
    <p:sldId id="691" r:id="rId19"/>
    <p:sldId id="692" r:id="rId20"/>
    <p:sldId id="725" r:id="rId21"/>
    <p:sldId id="693" r:id="rId22"/>
    <p:sldId id="694" r:id="rId23"/>
    <p:sldId id="727" r:id="rId24"/>
    <p:sldId id="695" r:id="rId25"/>
    <p:sldId id="728" r:id="rId26"/>
    <p:sldId id="696" r:id="rId27"/>
    <p:sldId id="697" r:id="rId28"/>
    <p:sldId id="729" r:id="rId29"/>
    <p:sldId id="730" r:id="rId30"/>
    <p:sldId id="700" r:id="rId31"/>
    <p:sldId id="701" r:id="rId32"/>
    <p:sldId id="784" r:id="rId33"/>
    <p:sldId id="703" r:id="rId34"/>
    <p:sldId id="704" r:id="rId35"/>
    <p:sldId id="705" r:id="rId36"/>
    <p:sldId id="706" r:id="rId37"/>
    <p:sldId id="731" r:id="rId38"/>
    <p:sldId id="732" r:id="rId39"/>
    <p:sldId id="707" r:id="rId40"/>
    <p:sldId id="708" r:id="rId41"/>
    <p:sldId id="709" r:id="rId42"/>
    <p:sldId id="710" r:id="rId43"/>
    <p:sldId id="735" r:id="rId44"/>
    <p:sldId id="734" r:id="rId45"/>
    <p:sldId id="736" r:id="rId46"/>
    <p:sldId id="711" r:id="rId47"/>
    <p:sldId id="713" r:id="rId48"/>
    <p:sldId id="738" r:id="rId49"/>
    <p:sldId id="737" r:id="rId50"/>
    <p:sldId id="714" r:id="rId51"/>
    <p:sldId id="739" r:id="rId52"/>
    <p:sldId id="740" r:id="rId53"/>
    <p:sldId id="716" r:id="rId54"/>
    <p:sldId id="742" r:id="rId55"/>
    <p:sldId id="743" r:id="rId56"/>
    <p:sldId id="744" r:id="rId57"/>
    <p:sldId id="717" r:id="rId58"/>
    <p:sldId id="719" r:id="rId59"/>
    <p:sldId id="745" r:id="rId60"/>
    <p:sldId id="746" r:id="rId61"/>
    <p:sldId id="720" r:id="rId62"/>
    <p:sldId id="785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54" r:id="rId71"/>
    <p:sldId id="755" r:id="rId72"/>
    <p:sldId id="756" r:id="rId73"/>
    <p:sldId id="757" r:id="rId74"/>
    <p:sldId id="758" r:id="rId75"/>
    <p:sldId id="786" r:id="rId76"/>
    <p:sldId id="760" r:id="rId77"/>
    <p:sldId id="761" r:id="rId78"/>
    <p:sldId id="762" r:id="rId79"/>
    <p:sldId id="763" r:id="rId80"/>
    <p:sldId id="787" r:id="rId81"/>
    <p:sldId id="764" r:id="rId82"/>
    <p:sldId id="765" r:id="rId83"/>
    <p:sldId id="766" r:id="rId84"/>
    <p:sldId id="767" r:id="rId85"/>
    <p:sldId id="768" r:id="rId86"/>
    <p:sldId id="769" r:id="rId87"/>
    <p:sldId id="771" r:id="rId88"/>
    <p:sldId id="770" r:id="rId89"/>
    <p:sldId id="772" r:id="rId90"/>
    <p:sldId id="773" r:id="rId91"/>
    <p:sldId id="774" r:id="rId92"/>
    <p:sldId id="775" r:id="rId93"/>
    <p:sldId id="776" r:id="rId94"/>
    <p:sldId id="777" r:id="rId95"/>
    <p:sldId id="676" r:id="rId96"/>
    <p:sldId id="779" r:id="rId97"/>
    <p:sldId id="788" r:id="rId98"/>
    <p:sldId id="780" r:id="rId99"/>
    <p:sldId id="789" r:id="rId100"/>
  </p:sldIdLst>
  <p:sldSz cx="10066338" cy="7550150"/>
  <p:notesSz cx="5549900" cy="75501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8" userDrawn="1">
          <p15:clr>
            <a:srgbClr val="A4A3A4"/>
          </p15:clr>
        </p15:guide>
        <p15:guide id="2" pos="31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4"/>
    <p:restoredTop sz="94663"/>
  </p:normalViewPr>
  <p:slideViewPr>
    <p:cSldViewPr>
      <p:cViewPr varScale="1">
        <p:scale>
          <a:sx n="96" d="100"/>
          <a:sy n="96" d="100"/>
        </p:scale>
        <p:origin x="924" y="90"/>
      </p:cViewPr>
      <p:guideLst>
        <p:guide orient="horz" pos="2378"/>
        <p:guide pos="31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143250" y="0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970D6-D6CC-2E41-90E3-7DD93E2760E0}" type="datetimeFigureOut">
              <a:rPr kumimoji="1" lang="ko-KR" altLang="en-US" smtClean="0"/>
              <a:t>2018-09-12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76325" y="944563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55625" y="3633788"/>
            <a:ext cx="4438650" cy="297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2325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143250" y="7172325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0C97-FB24-3146-BF96-71343B7A13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035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976" y="2340547"/>
            <a:ext cx="8556387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9951" y="4228085"/>
            <a:ext cx="7046437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8595B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317" y="1736535"/>
            <a:ext cx="437885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4163" y="1736535"/>
            <a:ext cx="437885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0066338" cy="7333615"/>
          </a:xfrm>
          <a:custGeom>
            <a:avLst/>
            <a:gdLst/>
            <a:ahLst/>
            <a:cxnLst/>
            <a:rect l="l" t="t" r="r" b="b"/>
            <a:pathLst>
              <a:path w="5549900" h="7333615">
                <a:moveTo>
                  <a:pt x="5549392" y="0"/>
                </a:moveTo>
                <a:lnTo>
                  <a:pt x="0" y="0"/>
                </a:lnTo>
                <a:lnTo>
                  <a:pt x="0" y="7333501"/>
                </a:lnTo>
                <a:lnTo>
                  <a:pt x="5541441" y="7333501"/>
                </a:lnTo>
                <a:lnTo>
                  <a:pt x="5549392" y="7332706"/>
                </a:lnTo>
                <a:lnTo>
                  <a:pt x="554939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2149060" y="1"/>
            <a:ext cx="5877405" cy="3184525"/>
          </a:xfrm>
          <a:custGeom>
            <a:avLst/>
            <a:gdLst/>
            <a:ahLst/>
            <a:cxnLst/>
            <a:rect l="l" t="t" r="r" b="b"/>
            <a:pathLst>
              <a:path w="3240404" h="3184525">
                <a:moveTo>
                  <a:pt x="3239998" y="0"/>
                </a:moveTo>
                <a:lnTo>
                  <a:pt x="0" y="0"/>
                </a:lnTo>
                <a:lnTo>
                  <a:pt x="0" y="3076092"/>
                </a:lnTo>
                <a:lnTo>
                  <a:pt x="1687" y="3092967"/>
                </a:lnTo>
                <a:lnTo>
                  <a:pt x="13500" y="3130092"/>
                </a:lnTo>
                <a:lnTo>
                  <a:pt x="45562" y="3167217"/>
                </a:lnTo>
                <a:lnTo>
                  <a:pt x="108000" y="3184093"/>
                </a:lnTo>
                <a:lnTo>
                  <a:pt x="3131997" y="3184093"/>
                </a:lnTo>
                <a:lnTo>
                  <a:pt x="3148872" y="3182405"/>
                </a:lnTo>
                <a:lnTo>
                  <a:pt x="3185998" y="3170592"/>
                </a:lnTo>
                <a:lnTo>
                  <a:pt x="3223123" y="3138530"/>
                </a:lnTo>
                <a:lnTo>
                  <a:pt x="3239998" y="3076092"/>
                </a:lnTo>
                <a:lnTo>
                  <a:pt x="3239998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2362" y="951242"/>
            <a:ext cx="482161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754" y="3646539"/>
            <a:ext cx="9690831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58595B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2555" y="7021640"/>
            <a:ext cx="32212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318" y="7021640"/>
            <a:ext cx="23152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7764" y="7021640"/>
            <a:ext cx="23152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52169" y="727075"/>
            <a:ext cx="762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600" spc="-105" dirty="0">
                <a:solidFill>
                  <a:srgbClr val="FFFFFF"/>
                </a:solidFill>
                <a:latin typeface="+mn-ea"/>
                <a:cs typeface="Arial Unicode MS"/>
              </a:rPr>
              <a:t>7</a:t>
            </a:r>
            <a:r>
              <a:rPr sz="3600" spc="-105" dirty="0" smtClean="0">
                <a:solidFill>
                  <a:srgbClr val="FFFFFF"/>
                </a:solidFill>
                <a:latin typeface="+mn-ea"/>
                <a:cs typeface="Arial Unicode MS"/>
              </a:rPr>
              <a:t>장</a:t>
            </a:r>
            <a:endParaRPr sz="3600" dirty="0">
              <a:latin typeface="+mn-ea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42569" y="1870075"/>
            <a:ext cx="2209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spc="-200" dirty="0">
                <a:solidFill>
                  <a:schemeClr val="bg1"/>
                </a:solidFill>
                <a:latin typeface="+mn-ea"/>
                <a:ea typeface="+mn-ea"/>
              </a:rPr>
              <a:t>이미지와 </a:t>
            </a:r>
            <a:r>
              <a:rPr lang="ko-KR" altLang="en-US" sz="2400" spc="-200" dirty="0" err="1">
                <a:solidFill>
                  <a:schemeClr val="bg1"/>
                </a:solidFill>
                <a:latin typeface="+mn-ea"/>
                <a:ea typeface="+mn-ea"/>
              </a:rPr>
              <a:t>딥러닝</a:t>
            </a:r>
            <a:endParaRPr lang="ko-KR" altLang="en-US" sz="2400" spc="-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7969" y="3546475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 장에서는 가장 많이 활용되고 있는 이미지 처리를 중심으로 </a:t>
            </a:r>
            <a:r>
              <a:rPr lang="ko-KR" altLang="en-US" dirty="0" err="1" smtClean="0"/>
              <a:t>딥러닝을</a:t>
            </a:r>
            <a:r>
              <a:rPr lang="ko-KR" altLang="en-US" dirty="0" smtClean="0"/>
              <a:t> 살펴본다</a:t>
            </a:r>
            <a:r>
              <a:rPr lang="en-US" altLang="ko-KR" dirty="0"/>
              <a:t>. </a:t>
            </a:r>
            <a:r>
              <a:rPr lang="ko-KR" altLang="en-US" dirty="0" smtClean="0"/>
              <a:t>인터넷에서 갖고 온 이미지를 어떻게 활용할 수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튜닝하는지 등을 살펴 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344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61884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283567"/>
            <a:ext cx="960119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src/ch7/avhash-search.py</a:t>
            </a:r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PIL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Image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os</a:t>
            </a:r>
            <a:r>
              <a:rPr lang="ko-KR" altLang="en-US" dirty="0"/>
              <a:t>, </a:t>
            </a:r>
            <a:r>
              <a:rPr lang="ko-KR" altLang="en-US" dirty="0" err="1"/>
              <a:t>re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파일 경로 지정하기</a:t>
            </a:r>
          </a:p>
          <a:p>
            <a:r>
              <a:rPr lang="ko-KR" altLang="en-US" dirty="0" err="1"/>
              <a:t>search_dir</a:t>
            </a:r>
            <a:r>
              <a:rPr lang="ko-KR" altLang="en-US" dirty="0"/>
              <a:t> = "./</a:t>
            </a:r>
            <a:r>
              <a:rPr lang="ko-KR" altLang="en-US" dirty="0" err="1"/>
              <a:t>image</a:t>
            </a:r>
            <a:r>
              <a:rPr lang="ko-KR" altLang="en-US" dirty="0"/>
              <a:t>/101_ObjectCategories"</a:t>
            </a:r>
          </a:p>
          <a:p>
            <a:r>
              <a:rPr lang="ko-KR" altLang="en-US" dirty="0" err="1"/>
              <a:t>cache_dir</a:t>
            </a:r>
            <a:r>
              <a:rPr lang="ko-KR" altLang="en-US" dirty="0"/>
              <a:t> = 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cache_avhash</a:t>
            </a:r>
            <a:r>
              <a:rPr lang="ko-KR" altLang="en-US" dirty="0"/>
              <a:t>"</a:t>
            </a:r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</a:t>
            </a:r>
            <a:r>
              <a:rPr lang="ko-KR" altLang="en-US" dirty="0" err="1"/>
              <a:t>cache_dir</a:t>
            </a:r>
            <a:r>
              <a:rPr lang="ko-KR" altLang="en-US" dirty="0"/>
              <a:t>):</a:t>
            </a:r>
          </a:p>
          <a:p>
            <a:r>
              <a:rPr lang="ko-KR" altLang="en-US" dirty="0" err="1"/>
              <a:t>os.mkdir</a:t>
            </a:r>
            <a:r>
              <a:rPr lang="ko-KR" altLang="en-US" dirty="0"/>
              <a:t>(</a:t>
            </a:r>
            <a:r>
              <a:rPr lang="ko-KR" altLang="en-US" dirty="0" err="1"/>
              <a:t>cache_dir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이미지 데이터를 </a:t>
            </a:r>
            <a:r>
              <a:rPr lang="ko-KR" altLang="en-US" dirty="0" err="1"/>
              <a:t>Average</a:t>
            </a:r>
            <a:r>
              <a:rPr lang="ko-KR" altLang="en-US" dirty="0"/>
              <a:t> </a:t>
            </a:r>
            <a:r>
              <a:rPr lang="ko-KR" altLang="en-US" dirty="0" err="1"/>
              <a:t>Hash로</a:t>
            </a:r>
            <a:r>
              <a:rPr lang="ko-KR" altLang="en-US" dirty="0"/>
              <a:t> 변환하기 --- (※1)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average_hash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 = 16):</a:t>
            </a:r>
          </a:p>
          <a:p>
            <a:r>
              <a:rPr lang="ko-KR" altLang="en-US" dirty="0"/>
              <a:t>	fname2 = </a:t>
            </a:r>
            <a:r>
              <a:rPr lang="ko-KR" altLang="en-US" dirty="0" err="1"/>
              <a:t>fname</a:t>
            </a:r>
            <a:r>
              <a:rPr lang="ko-KR" altLang="en-US" dirty="0"/>
              <a:t>[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search_dir</a:t>
            </a:r>
            <a:r>
              <a:rPr lang="ko-KR" altLang="en-US" dirty="0"/>
              <a:t>):]</a:t>
            </a:r>
          </a:p>
          <a:p>
            <a:r>
              <a:rPr lang="ko-KR" altLang="en-US" dirty="0"/>
              <a:t>	# 이미지 </a:t>
            </a:r>
            <a:r>
              <a:rPr lang="ko-KR" altLang="en-US" dirty="0" err="1"/>
              <a:t>캐시하기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cache_file</a:t>
            </a:r>
            <a:r>
              <a:rPr lang="ko-KR" altLang="en-US" dirty="0"/>
              <a:t> = </a:t>
            </a:r>
            <a:r>
              <a:rPr lang="ko-KR" altLang="en-US" dirty="0" err="1"/>
              <a:t>cache_dir</a:t>
            </a:r>
            <a:r>
              <a:rPr lang="ko-KR" altLang="en-US" dirty="0"/>
              <a:t> + "/" + fname2.replace('/', '_') + ".</a:t>
            </a:r>
            <a:r>
              <a:rPr lang="ko-KR" altLang="en-US" dirty="0" err="1"/>
              <a:t>csv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</a:t>
            </a:r>
            <a:r>
              <a:rPr lang="ko-KR" altLang="en-US" dirty="0" err="1"/>
              <a:t>cache_file</a:t>
            </a:r>
            <a:r>
              <a:rPr lang="ko-KR" altLang="en-US" dirty="0"/>
              <a:t>): # 해시 생성하기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Image.open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img.convert</a:t>
            </a:r>
            <a:r>
              <a:rPr lang="ko-KR" altLang="en-US" dirty="0"/>
              <a:t>('</a:t>
            </a:r>
            <a:r>
              <a:rPr lang="ko-KR" altLang="en-US" dirty="0" err="1"/>
              <a:t>L</a:t>
            </a:r>
            <a:r>
              <a:rPr lang="ko-KR" altLang="en-US" dirty="0"/>
              <a:t>').</a:t>
            </a:r>
            <a:r>
              <a:rPr lang="ko-KR" altLang="en-US" dirty="0" err="1"/>
              <a:t>resize</a:t>
            </a:r>
            <a:r>
              <a:rPr lang="ko-KR" altLang="en-US" dirty="0"/>
              <a:t>((</a:t>
            </a:r>
            <a:r>
              <a:rPr lang="ko-KR" altLang="en-US" dirty="0" err="1"/>
              <a:t>size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), </a:t>
            </a:r>
            <a:r>
              <a:rPr lang="ko-KR" altLang="en-US" dirty="0" err="1"/>
              <a:t>Image.ANTIALIAS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pixels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img.getdata</a:t>
            </a:r>
            <a:r>
              <a:rPr lang="ko-KR" altLang="en-US" dirty="0"/>
              <a:t>()).</a:t>
            </a:r>
            <a:r>
              <a:rPr lang="ko-KR" altLang="en-US" dirty="0" err="1"/>
              <a:t>reshape</a:t>
            </a:r>
            <a:r>
              <a:rPr lang="ko-KR" altLang="en-US" dirty="0"/>
              <a:t>((</a:t>
            </a:r>
            <a:r>
              <a:rPr lang="ko-KR" altLang="en-US" dirty="0" err="1"/>
              <a:t>size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 smtClean="0"/>
              <a:t>))</a:t>
            </a:r>
            <a:endParaRPr lang="en-US" altLang="ko-KR" dirty="0" smtClean="0"/>
          </a:p>
          <a:p>
            <a:r>
              <a:rPr lang="ko-KR" altLang="en-US" dirty="0"/>
              <a:t>		</a:t>
            </a:r>
            <a:r>
              <a:rPr lang="ko-KR" altLang="en-US" dirty="0" err="1"/>
              <a:t>avg</a:t>
            </a:r>
            <a:r>
              <a:rPr lang="ko-KR" altLang="en-US" dirty="0"/>
              <a:t> = </a:t>
            </a:r>
            <a:r>
              <a:rPr lang="ko-KR" altLang="en-US" dirty="0" err="1"/>
              <a:t>pixels.mean</a:t>
            </a:r>
            <a:r>
              <a:rPr lang="ko-KR" altLang="en-US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38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525562"/>
            <a:ext cx="9601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	</a:t>
            </a:r>
            <a:r>
              <a:rPr lang="ko-KR" altLang="en-US" dirty="0" err="1"/>
              <a:t>px</a:t>
            </a:r>
            <a:r>
              <a:rPr lang="ko-KR" altLang="en-US" dirty="0"/>
              <a:t> = 1 * (</a:t>
            </a:r>
            <a:r>
              <a:rPr lang="ko-KR" altLang="en-US" dirty="0" err="1"/>
              <a:t>pixels</a:t>
            </a:r>
            <a:r>
              <a:rPr lang="ko-KR" altLang="en-US" dirty="0"/>
              <a:t> &gt; </a:t>
            </a:r>
            <a:r>
              <a:rPr lang="ko-KR" altLang="en-US" dirty="0" err="1"/>
              <a:t>avg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np.savetxt</a:t>
            </a:r>
            <a:r>
              <a:rPr lang="ko-KR" altLang="en-US" dirty="0"/>
              <a:t>(</a:t>
            </a:r>
            <a:r>
              <a:rPr lang="ko-KR" altLang="en-US" dirty="0" err="1"/>
              <a:t>cache_file</a:t>
            </a:r>
            <a:r>
              <a:rPr lang="ko-KR" altLang="en-US" dirty="0"/>
              <a:t>, </a:t>
            </a:r>
            <a:r>
              <a:rPr lang="ko-KR" altLang="en-US" dirty="0" err="1"/>
              <a:t>px</a:t>
            </a:r>
            <a:r>
              <a:rPr lang="ko-KR" altLang="en-US" dirty="0"/>
              <a:t>, </a:t>
            </a:r>
            <a:r>
              <a:rPr lang="ko-KR" altLang="en-US" dirty="0" err="1"/>
              <a:t>fmt</a:t>
            </a:r>
            <a:r>
              <a:rPr lang="ko-KR" altLang="en-US" dirty="0"/>
              <a:t>="%.0f", </a:t>
            </a:r>
            <a:r>
              <a:rPr lang="ko-KR" altLang="en-US" dirty="0" err="1"/>
              <a:t>delimiter</a:t>
            </a:r>
            <a:r>
              <a:rPr lang="ko-KR" altLang="en-US" dirty="0"/>
              <a:t>=",")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else</a:t>
            </a:r>
            <a:r>
              <a:rPr lang="ko-KR" altLang="en-US" dirty="0" smtClean="0"/>
              <a:t>:</a:t>
            </a:r>
            <a:r>
              <a:rPr lang="en-US" altLang="ko-KR" dirty="0" smtClean="0"/>
              <a:t>	</a:t>
            </a:r>
            <a:r>
              <a:rPr lang="ko-KR" altLang="en-US" dirty="0" smtClean="0"/>
              <a:t># </a:t>
            </a:r>
            <a:r>
              <a:rPr lang="ko-KR" altLang="en-US" dirty="0" err="1"/>
              <a:t>캐시돼</a:t>
            </a:r>
            <a:r>
              <a:rPr lang="ko-KR" altLang="en-US" dirty="0"/>
              <a:t> 있다면 읽지 않기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px</a:t>
            </a:r>
            <a:r>
              <a:rPr lang="ko-KR" altLang="en-US" dirty="0"/>
              <a:t> = </a:t>
            </a:r>
            <a:r>
              <a:rPr lang="ko-KR" altLang="en-US" dirty="0" err="1"/>
              <a:t>np.loadtxt</a:t>
            </a:r>
            <a:r>
              <a:rPr lang="ko-KR" altLang="en-US" dirty="0"/>
              <a:t>(</a:t>
            </a:r>
            <a:r>
              <a:rPr lang="ko-KR" altLang="en-US" dirty="0" err="1"/>
              <a:t>cache_file</a:t>
            </a:r>
            <a:r>
              <a:rPr lang="ko-KR" altLang="en-US" dirty="0"/>
              <a:t>, </a:t>
            </a:r>
            <a:r>
              <a:rPr lang="ko-KR" altLang="en-US" dirty="0" err="1"/>
              <a:t>delimiter</a:t>
            </a:r>
            <a:r>
              <a:rPr lang="ko-KR" altLang="en-US" dirty="0"/>
              <a:t>=",")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px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해밍</a:t>
            </a:r>
            <a:r>
              <a:rPr lang="ko-KR" altLang="en-US" dirty="0"/>
              <a:t> 거리 구하기 --- (※2)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hamming_dist</a:t>
            </a:r>
            <a:r>
              <a:rPr lang="ko-KR" altLang="en-US" dirty="0"/>
              <a:t>(</a:t>
            </a:r>
            <a:r>
              <a:rPr lang="ko-KR" altLang="en-US" dirty="0" err="1"/>
              <a:t>a</a:t>
            </a:r>
            <a:r>
              <a:rPr lang="ko-KR" altLang="en-US" dirty="0"/>
              <a:t>, </a:t>
            </a:r>
            <a:r>
              <a:rPr lang="ko-KR" altLang="en-US" dirty="0" err="1"/>
              <a:t>b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aa</a:t>
            </a:r>
            <a:r>
              <a:rPr lang="ko-KR" altLang="en-US" dirty="0"/>
              <a:t> = </a:t>
            </a:r>
            <a:r>
              <a:rPr lang="ko-KR" altLang="en-US" dirty="0" err="1"/>
              <a:t>a.reshape</a:t>
            </a:r>
            <a:r>
              <a:rPr lang="ko-KR" altLang="en-US" dirty="0"/>
              <a:t>(1, -1) # 1차원 배열로 변환하기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ab</a:t>
            </a:r>
            <a:r>
              <a:rPr lang="ko-KR" altLang="en-US" dirty="0"/>
              <a:t> = </a:t>
            </a:r>
            <a:r>
              <a:rPr lang="ko-KR" altLang="en-US" dirty="0" err="1"/>
              <a:t>b.reshape</a:t>
            </a:r>
            <a:r>
              <a:rPr lang="ko-KR" altLang="en-US" dirty="0"/>
              <a:t>(1, -1)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dist</a:t>
            </a:r>
            <a:r>
              <a:rPr lang="ko-KR" altLang="en-US" dirty="0"/>
              <a:t> = (</a:t>
            </a:r>
            <a:r>
              <a:rPr lang="ko-KR" altLang="en-US" dirty="0" err="1"/>
              <a:t>aa</a:t>
            </a:r>
            <a:r>
              <a:rPr lang="ko-KR" altLang="en-US" dirty="0"/>
              <a:t> != </a:t>
            </a:r>
            <a:r>
              <a:rPr lang="ko-KR" altLang="en-US" dirty="0" err="1"/>
              <a:t>ab</a:t>
            </a:r>
            <a:r>
              <a:rPr lang="ko-KR" altLang="en-US" dirty="0"/>
              <a:t>).</a:t>
            </a:r>
            <a:r>
              <a:rPr lang="ko-KR" altLang="en-US" dirty="0" err="1"/>
              <a:t>sum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dist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모든 폴더에 처리 적용하기 --- (※3)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enum_all_files</a:t>
            </a:r>
            <a:r>
              <a:rPr lang="ko-KR" altLang="en-US" dirty="0"/>
              <a:t>(</a:t>
            </a:r>
            <a:r>
              <a:rPr lang="ko-KR" altLang="en-US" dirty="0" err="1"/>
              <a:t>path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root</a:t>
            </a:r>
            <a:r>
              <a:rPr lang="ko-KR" altLang="en-US" dirty="0"/>
              <a:t>, </a:t>
            </a:r>
            <a:r>
              <a:rPr lang="ko-KR" altLang="en-US" dirty="0" err="1"/>
              <a:t>dirs</a:t>
            </a:r>
            <a:r>
              <a:rPr lang="ko-KR" altLang="en-US" dirty="0"/>
              <a:t>, </a:t>
            </a:r>
            <a:r>
              <a:rPr lang="ko-KR" altLang="en-US" dirty="0" err="1"/>
              <a:t>files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os.walk</a:t>
            </a:r>
            <a:r>
              <a:rPr lang="ko-KR" altLang="en-US" dirty="0"/>
              <a:t>(</a:t>
            </a:r>
            <a:r>
              <a:rPr lang="ko-KR" altLang="en-US" dirty="0" err="1"/>
              <a:t>path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fname</a:t>
            </a:r>
            <a:r>
              <a:rPr lang="ko-KR" altLang="en-US" dirty="0"/>
              <a:t> = </a:t>
            </a:r>
            <a:r>
              <a:rPr lang="ko-KR" altLang="en-US" dirty="0" err="1"/>
              <a:t>os.path.join</a:t>
            </a:r>
            <a:r>
              <a:rPr lang="ko-KR" altLang="en-US" dirty="0"/>
              <a:t>(</a:t>
            </a:r>
            <a:r>
              <a:rPr lang="ko-KR" altLang="en-US" dirty="0" err="1"/>
              <a:t>root</a:t>
            </a:r>
            <a:r>
              <a:rPr lang="ko-KR" altLang="en-US" dirty="0"/>
              <a:t>, </a:t>
            </a:r>
            <a:r>
              <a:rPr lang="ko-KR" altLang="en-US" dirty="0" err="1"/>
              <a:t>f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r>
              <a:rPr lang="ko-KR" altLang="en-US" dirty="0"/>
              <a:t>	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re.search</a:t>
            </a:r>
            <a:r>
              <a:rPr lang="ko-KR" altLang="en-US" dirty="0"/>
              <a:t>(</a:t>
            </a:r>
            <a:r>
              <a:rPr lang="ko-KR" altLang="en-US" dirty="0" err="1"/>
              <a:t>r</a:t>
            </a:r>
            <a:r>
              <a:rPr lang="ko-KR" altLang="en-US" dirty="0"/>
              <a:t>'\.(</a:t>
            </a:r>
            <a:r>
              <a:rPr lang="ko-KR" altLang="en-US" dirty="0" err="1"/>
              <a:t>jpg|jpeg|png</a:t>
            </a:r>
            <a:r>
              <a:rPr lang="ko-KR" altLang="en-US" dirty="0"/>
              <a:t>)$', </a:t>
            </a:r>
            <a:r>
              <a:rPr lang="ko-KR" altLang="en-US" dirty="0" err="1"/>
              <a:t>fname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yield</a:t>
            </a:r>
            <a:r>
              <a:rPr lang="ko-KR" altLang="en-US" dirty="0"/>
              <a:t> </a:t>
            </a:r>
            <a:r>
              <a:rPr lang="ko-KR" altLang="en-US" dirty="0" err="1" smtClean="0"/>
              <a:t>fname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951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484366"/>
            <a:ext cx="96011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이미지 찾기 --- (※4)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find_image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rate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src</a:t>
            </a:r>
            <a:r>
              <a:rPr lang="ko-KR" altLang="en-US" dirty="0"/>
              <a:t> = </a:t>
            </a:r>
            <a:r>
              <a:rPr lang="ko-KR" altLang="en-US" dirty="0" err="1"/>
              <a:t>average_hash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fname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enum_all_files</a:t>
            </a:r>
            <a:r>
              <a:rPr lang="ko-KR" altLang="en-US" dirty="0"/>
              <a:t>(</a:t>
            </a:r>
            <a:r>
              <a:rPr lang="ko-KR" altLang="en-US" dirty="0" err="1"/>
              <a:t>search_dir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dst</a:t>
            </a:r>
            <a:r>
              <a:rPr lang="ko-KR" altLang="en-US" dirty="0"/>
              <a:t> = </a:t>
            </a:r>
            <a:r>
              <a:rPr lang="ko-KR" altLang="en-US" dirty="0" err="1"/>
              <a:t>average_hash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diff_r</a:t>
            </a:r>
            <a:r>
              <a:rPr lang="ko-KR" altLang="en-US" dirty="0"/>
              <a:t> = </a:t>
            </a:r>
            <a:r>
              <a:rPr lang="ko-KR" altLang="en-US" dirty="0" err="1"/>
              <a:t>hamming_dist</a:t>
            </a:r>
            <a:r>
              <a:rPr lang="ko-KR" altLang="en-US" dirty="0"/>
              <a:t>(</a:t>
            </a:r>
            <a:r>
              <a:rPr lang="ko-KR" altLang="en-US" dirty="0" err="1"/>
              <a:t>src</a:t>
            </a:r>
            <a:r>
              <a:rPr lang="ko-KR" altLang="en-US" dirty="0"/>
              <a:t>, </a:t>
            </a:r>
            <a:r>
              <a:rPr lang="ko-KR" altLang="en-US" dirty="0" err="1"/>
              <a:t>dst</a:t>
            </a:r>
            <a:r>
              <a:rPr lang="ko-KR" altLang="en-US" dirty="0"/>
              <a:t>) / 256</a:t>
            </a:r>
          </a:p>
          <a:p>
            <a:r>
              <a:rPr lang="ko-KR" altLang="en-US" dirty="0"/>
              <a:t>		# </a:t>
            </a:r>
            <a:r>
              <a:rPr lang="ko-KR" altLang="en-US" dirty="0" err="1"/>
              <a:t>print</a:t>
            </a:r>
            <a:r>
              <a:rPr lang="ko-KR" altLang="en-US" dirty="0"/>
              <a:t>("[</a:t>
            </a:r>
            <a:r>
              <a:rPr lang="ko-KR" altLang="en-US" dirty="0" err="1"/>
              <a:t>check</a:t>
            </a:r>
            <a:r>
              <a:rPr lang="ko-KR" altLang="en-US" dirty="0"/>
              <a:t>] ",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diff_r</a:t>
            </a:r>
            <a:r>
              <a:rPr lang="ko-KR" altLang="en-US" dirty="0"/>
              <a:t> &lt; </a:t>
            </a:r>
            <a:r>
              <a:rPr lang="ko-KR" altLang="en-US" dirty="0" err="1"/>
              <a:t>rate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yield</a:t>
            </a:r>
            <a:r>
              <a:rPr lang="ko-KR" altLang="en-US" dirty="0"/>
              <a:t> (</a:t>
            </a:r>
            <a:r>
              <a:rPr lang="ko-KR" altLang="en-US" dirty="0" err="1"/>
              <a:t>diff_r</a:t>
            </a:r>
            <a:r>
              <a:rPr lang="ko-KR" altLang="en-US" dirty="0"/>
              <a:t>, 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찾기 --- (※5)</a:t>
            </a:r>
          </a:p>
          <a:p>
            <a:r>
              <a:rPr lang="ko-KR" altLang="en-US" dirty="0" err="1"/>
              <a:t>srcfile</a:t>
            </a:r>
            <a:r>
              <a:rPr lang="ko-KR" altLang="en-US" dirty="0"/>
              <a:t> = </a:t>
            </a:r>
            <a:r>
              <a:rPr lang="ko-KR" altLang="en-US" dirty="0" err="1"/>
              <a:t>search_dir</a:t>
            </a:r>
            <a:r>
              <a:rPr lang="ko-KR" altLang="en-US" dirty="0"/>
              <a:t> + "/</a:t>
            </a:r>
            <a:r>
              <a:rPr lang="ko-KR" altLang="en-US" dirty="0" err="1"/>
              <a:t>chair</a:t>
            </a:r>
            <a:r>
              <a:rPr lang="ko-KR" altLang="en-US" dirty="0"/>
              <a:t>/image_0016.jpg"</a:t>
            </a:r>
          </a:p>
          <a:p>
            <a:r>
              <a:rPr lang="ko-KR" altLang="en-US" dirty="0" err="1"/>
              <a:t>html</a:t>
            </a:r>
            <a:r>
              <a:rPr lang="ko-KR" altLang="en-US" dirty="0"/>
              <a:t> = ""</a:t>
            </a:r>
          </a:p>
          <a:p>
            <a:r>
              <a:rPr lang="ko-KR" altLang="en-US" dirty="0" err="1"/>
              <a:t>sim</a:t>
            </a:r>
            <a:r>
              <a:rPr lang="ko-KR" altLang="en-US" dirty="0"/>
              <a:t> =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find_image</a:t>
            </a:r>
            <a:r>
              <a:rPr lang="ko-KR" altLang="en-US" dirty="0"/>
              <a:t>(</a:t>
            </a:r>
            <a:r>
              <a:rPr lang="ko-KR" altLang="en-US" dirty="0" err="1"/>
              <a:t>srcfile</a:t>
            </a:r>
            <a:r>
              <a:rPr lang="ko-KR" altLang="en-US" dirty="0"/>
              <a:t>, 0.25))</a:t>
            </a:r>
          </a:p>
          <a:p>
            <a:r>
              <a:rPr lang="ko-KR" altLang="en-US" dirty="0" err="1"/>
              <a:t>sim</a:t>
            </a:r>
            <a:r>
              <a:rPr lang="ko-KR" altLang="en-US" dirty="0"/>
              <a:t> = </a:t>
            </a:r>
            <a:r>
              <a:rPr lang="ko-KR" altLang="en-US" dirty="0" err="1"/>
              <a:t>sorted</a:t>
            </a:r>
            <a:r>
              <a:rPr lang="ko-KR" altLang="en-US" dirty="0"/>
              <a:t>(</a:t>
            </a:r>
            <a:r>
              <a:rPr lang="ko-KR" altLang="en-US" dirty="0" err="1"/>
              <a:t>sim</a:t>
            </a:r>
            <a:r>
              <a:rPr lang="ko-KR" altLang="en-US" dirty="0"/>
              <a:t>, </a:t>
            </a:r>
            <a:r>
              <a:rPr lang="ko-KR" altLang="en-US" dirty="0" err="1"/>
              <a:t>key</a:t>
            </a:r>
            <a:r>
              <a:rPr lang="ko-KR" altLang="en-US" dirty="0"/>
              <a:t>=</a:t>
            </a:r>
            <a:r>
              <a:rPr lang="ko-KR" altLang="en-US" dirty="0" err="1"/>
              <a:t>lambda</a:t>
            </a:r>
            <a:r>
              <a:rPr lang="ko-KR" altLang="en-US" dirty="0"/>
              <a:t> x:x[0])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, </a:t>
            </a:r>
            <a:r>
              <a:rPr lang="ko-KR" altLang="en-US" dirty="0" err="1"/>
              <a:t>f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sim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r</a:t>
            </a:r>
            <a:r>
              <a:rPr lang="ko-KR" altLang="en-US" dirty="0"/>
              <a:t>, "&gt;", </a:t>
            </a:r>
            <a:r>
              <a:rPr lang="ko-KR" altLang="en-US" dirty="0" err="1"/>
              <a:t>f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r>
              <a:rPr lang="ko-KR" altLang="en-US" dirty="0"/>
              <a:t>	</a:t>
            </a:r>
            <a:r>
              <a:rPr lang="ko-KR" altLang="en-US" dirty="0" err="1"/>
              <a:t>s</a:t>
            </a:r>
            <a:r>
              <a:rPr lang="ko-KR" altLang="en-US" dirty="0"/>
              <a:t> = '&lt;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style</a:t>
            </a:r>
            <a:r>
              <a:rPr lang="ko-KR" altLang="en-US" dirty="0"/>
              <a:t>="</a:t>
            </a:r>
            <a:r>
              <a:rPr lang="ko-KR" altLang="en-US" dirty="0" err="1"/>
              <a:t>float:left</a:t>
            </a:r>
            <a:r>
              <a:rPr lang="ko-KR" altLang="en-US" dirty="0"/>
              <a:t>;"&gt;&lt;h3&gt;[ 차이 :' + 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r</a:t>
            </a:r>
            <a:r>
              <a:rPr lang="ko-KR" altLang="en-US" dirty="0"/>
              <a:t>) + '-' + \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os.path.basename</a:t>
            </a:r>
            <a:r>
              <a:rPr lang="ko-KR" altLang="en-US" dirty="0"/>
              <a:t>(</a:t>
            </a:r>
            <a:r>
              <a:rPr lang="ko-KR" altLang="en-US" dirty="0" err="1"/>
              <a:t>f</a:t>
            </a:r>
            <a:r>
              <a:rPr lang="ko-KR" altLang="en-US" dirty="0"/>
              <a:t>) + ']&lt;/h3&gt;’+ \</a:t>
            </a:r>
          </a:p>
          <a:p>
            <a:r>
              <a:rPr lang="ko-KR" altLang="en-US" dirty="0"/>
              <a:t>		'&lt;</a:t>
            </a:r>
            <a:r>
              <a:rPr lang="ko-KR" altLang="en-US" dirty="0" err="1"/>
              <a:t>p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="' + </a:t>
            </a:r>
            <a:r>
              <a:rPr lang="ko-KR" altLang="en-US" dirty="0" err="1"/>
              <a:t>f</a:t>
            </a:r>
            <a:r>
              <a:rPr lang="ko-KR" altLang="en-US" dirty="0"/>
              <a:t> + '"&gt;&lt;</a:t>
            </a:r>
            <a:r>
              <a:rPr lang="ko-KR" altLang="en-US" dirty="0" err="1"/>
              <a:t>img</a:t>
            </a:r>
            <a:r>
              <a:rPr lang="ko-KR" altLang="en-US" dirty="0"/>
              <a:t> </a:t>
            </a:r>
            <a:r>
              <a:rPr lang="ko-KR" altLang="en-US" dirty="0" err="1"/>
              <a:t>src</a:t>
            </a:r>
            <a:r>
              <a:rPr lang="ko-KR" altLang="en-US" dirty="0"/>
              <a:t>="' + </a:t>
            </a:r>
            <a:r>
              <a:rPr lang="ko-KR" altLang="en-US" dirty="0" err="1"/>
              <a:t>f</a:t>
            </a:r>
            <a:r>
              <a:rPr lang="ko-KR" altLang="en-US" dirty="0"/>
              <a:t> + '" </a:t>
            </a:r>
            <a:r>
              <a:rPr lang="ko-KR" altLang="en-US" dirty="0" err="1"/>
              <a:t>width</a:t>
            </a:r>
            <a:r>
              <a:rPr lang="ko-KR" altLang="en-US" dirty="0"/>
              <a:t>=400&gt;'+ \</a:t>
            </a:r>
          </a:p>
          <a:p>
            <a:r>
              <a:rPr lang="ko-KR" altLang="en-US" dirty="0"/>
              <a:t>		'&lt;/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p</a:t>
            </a:r>
            <a:r>
              <a:rPr lang="ko-KR" altLang="en-US" dirty="0"/>
              <a:t>&gt;&lt;/</a:t>
            </a:r>
            <a:r>
              <a:rPr lang="ko-KR" altLang="en-US" dirty="0" err="1"/>
              <a:t>div</a:t>
            </a:r>
            <a:r>
              <a:rPr lang="ko-KR" altLang="en-US" dirty="0"/>
              <a:t>&gt;'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html</a:t>
            </a:r>
            <a:r>
              <a:rPr lang="ko-KR" altLang="en-US" dirty="0"/>
              <a:t> += </a:t>
            </a:r>
            <a:r>
              <a:rPr lang="ko-KR" altLang="en-US" dirty="0" err="1" smtClean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31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32416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269875"/>
            <a:ext cx="9601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 err="1"/>
              <a:t>HTML로</a:t>
            </a:r>
            <a:r>
              <a:rPr lang="ko-KR" altLang="en-US" dirty="0"/>
              <a:t> 출력하기</a:t>
            </a:r>
          </a:p>
          <a:p>
            <a:r>
              <a:rPr lang="ko-KR" altLang="en-US" dirty="0" err="1"/>
              <a:t>html</a:t>
            </a:r>
            <a:r>
              <a:rPr lang="ko-KR" altLang="en-US" dirty="0"/>
              <a:t> = """&lt;</a:t>
            </a:r>
            <a:r>
              <a:rPr lang="ko-KR" altLang="en-US" dirty="0" err="1"/>
              <a:t>html</a:t>
            </a:r>
            <a:r>
              <a:rPr lang="ko-KR" altLang="en-US" dirty="0" smtClean="0"/>
              <a:t>&gt;</a:t>
            </a:r>
            <a:endParaRPr lang="en-US" altLang="ko-KR" dirty="0" smtClean="0"/>
          </a:p>
          <a:p>
            <a:r>
              <a:rPr lang="ko-KR" altLang="en-US" dirty="0" smtClean="0"/>
              <a:t>&lt;</a:t>
            </a:r>
            <a:r>
              <a:rPr lang="ko-KR" altLang="en-US" dirty="0" err="1"/>
              <a:t>head</a:t>
            </a:r>
            <a:r>
              <a:rPr lang="ko-KR" altLang="en-US" dirty="0"/>
              <a:t>&gt;&lt;</a:t>
            </a:r>
            <a:r>
              <a:rPr lang="ko-KR" altLang="en-US" dirty="0" err="1"/>
              <a:t>meta</a:t>
            </a:r>
            <a:r>
              <a:rPr lang="ko-KR" altLang="en-US" dirty="0"/>
              <a:t> </a:t>
            </a:r>
            <a:r>
              <a:rPr lang="ko-KR" altLang="en-US" dirty="0" err="1"/>
              <a:t>charset</a:t>
            </a:r>
            <a:r>
              <a:rPr lang="ko-KR" altLang="en-US" dirty="0"/>
              <a:t>="utf8"&gt;&lt;/</a:t>
            </a:r>
            <a:r>
              <a:rPr lang="ko-KR" altLang="en-US" dirty="0" err="1"/>
              <a:t>head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body</a:t>
            </a:r>
            <a:r>
              <a:rPr lang="ko-KR" altLang="en-US" dirty="0"/>
              <a:t>&gt;&lt;h3&gt;원래 이미지&lt;/h3&gt;&lt;</a:t>
            </a:r>
            <a:r>
              <a:rPr lang="ko-KR" altLang="en-US" dirty="0" err="1"/>
              <a:t>p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</a:t>
            </a:r>
            <a:r>
              <a:rPr lang="ko-KR" altLang="en-US" dirty="0" err="1"/>
              <a:t>img</a:t>
            </a:r>
            <a:r>
              <a:rPr lang="ko-KR" altLang="en-US" dirty="0"/>
              <a:t> </a:t>
            </a:r>
            <a:r>
              <a:rPr lang="ko-KR" altLang="en-US" dirty="0" err="1"/>
              <a:t>src</a:t>
            </a:r>
            <a:r>
              <a:rPr lang="ko-KR" altLang="en-US" dirty="0"/>
              <a:t>='{0}' </a:t>
            </a:r>
            <a:r>
              <a:rPr lang="ko-KR" altLang="en-US" dirty="0" err="1"/>
              <a:t>width</a:t>
            </a:r>
            <a:r>
              <a:rPr lang="ko-KR" altLang="en-US" dirty="0"/>
              <a:t>=400&gt;&lt;/</a:t>
            </a:r>
            <a:r>
              <a:rPr lang="ko-KR" altLang="en-US" dirty="0" err="1"/>
              <a:t>p</a:t>
            </a:r>
            <a:r>
              <a:rPr lang="ko-KR" altLang="en-US" dirty="0"/>
              <a:t>&gt;{1}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body</a:t>
            </a:r>
            <a:r>
              <a:rPr lang="ko-KR" altLang="en-US" dirty="0"/>
              <a:t>&gt;&lt;/</a:t>
            </a:r>
            <a:r>
              <a:rPr lang="ko-KR" altLang="en-US" dirty="0" err="1"/>
              <a:t>html</a:t>
            </a:r>
            <a:r>
              <a:rPr lang="ko-KR" altLang="en-US" dirty="0"/>
              <a:t>&gt;""".</a:t>
            </a:r>
            <a:r>
              <a:rPr lang="ko-KR" altLang="en-US" dirty="0" err="1"/>
              <a:t>format</a:t>
            </a:r>
            <a:r>
              <a:rPr lang="ko-KR" altLang="en-US" dirty="0"/>
              <a:t>(</a:t>
            </a:r>
            <a:r>
              <a:rPr lang="ko-KR" altLang="en-US" dirty="0" err="1"/>
              <a:t>srcfile</a:t>
            </a:r>
            <a:r>
              <a:rPr lang="ko-KR" altLang="en-US" dirty="0"/>
              <a:t>, </a:t>
            </a:r>
            <a:r>
              <a:rPr lang="ko-KR" altLang="en-US" dirty="0" err="1"/>
              <a:t>html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("./</a:t>
            </a:r>
            <a:r>
              <a:rPr lang="ko-KR" altLang="en-US" dirty="0" err="1"/>
              <a:t>avhash-search-output.html</a:t>
            </a:r>
            <a:r>
              <a:rPr lang="ko-KR" altLang="en-US" dirty="0"/>
              <a:t>", "</a:t>
            </a:r>
            <a:r>
              <a:rPr lang="ko-KR" altLang="en-US" dirty="0" err="1"/>
              <a:t>w</a:t>
            </a:r>
            <a:r>
              <a:rPr lang="ko-KR" altLang="en-US" dirty="0"/>
              <a:t>", </a:t>
            </a:r>
            <a:r>
              <a:rPr lang="ko-KR" altLang="en-US" dirty="0" err="1"/>
              <a:t>encoding</a:t>
            </a:r>
            <a:r>
              <a:rPr lang="ko-KR" altLang="en-US" dirty="0"/>
              <a:t>="utf-8") </a:t>
            </a:r>
            <a:r>
              <a:rPr lang="ko-KR" altLang="en-US" dirty="0" err="1"/>
              <a:t>as</a:t>
            </a:r>
            <a:r>
              <a:rPr lang="ko-KR" altLang="en-US" dirty="0"/>
              <a:t> f: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f.write</a:t>
            </a:r>
            <a:r>
              <a:rPr lang="ko-KR" altLang="en-US" dirty="0"/>
              <a:t>(</a:t>
            </a:r>
            <a:r>
              <a:rPr lang="ko-KR" altLang="en-US" dirty="0" err="1"/>
              <a:t>html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ok</a:t>
            </a:r>
            <a:r>
              <a:rPr lang="ko-KR" alt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0501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229811" y="269875"/>
            <a:ext cx="9601201" cy="46371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avhash-search.py</a:t>
            </a:r>
            <a:endParaRPr lang="en-US" altLang="ko-KR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0.0 &gt; ./image/101_ObjectCategories/chair/image_0016-resize.jpg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0.0 &gt; ./image/101_ObjectCategories/chair/image_0016.jpg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0.0546875 &gt; ./image/101_ObjectCategories/chair/image_0016-sepia.jpg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0.078125 &gt; ./image/101_ObjectCategories/chair/image_0016-blur.jpg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0.22265625 &gt; ./image/101_ObjectCategories/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stop_sign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/image_0019.jpg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0.2265625 &gt; ./image/101_ObjectCategories/chair/image_0031.jpg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0.23046875 &gt; ./image/101_ObjectCategories/airplanes/image_0129.jpg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0.234375 &gt; ./image/101_ObjectCategories/umbrella/image_0009.jpg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0.23828125 &gt; ./image/101_ObjectCategories/airplanes/image_0124.jpg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0.24609375 &gt; ./image/101_ObjectCategories/chair/image_0001.jpg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0.24609375 &gt; ./image/101_ObjectCategories/chair/image_0002.jpg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0.24609375 &gt; ./image/101_ObjectCategories/dragonfly/image_0001.jpg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01444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4907D37-A2D2-B447-AC25-2F244B20137D}"/>
              </a:ext>
            </a:extLst>
          </p:cNvPr>
          <p:cNvSpPr/>
          <p:nvPr/>
        </p:nvSpPr>
        <p:spPr>
          <a:xfrm>
            <a:off x="765969" y="346075"/>
            <a:ext cx="84582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68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2225" y="-54244"/>
            <a:ext cx="10296993" cy="7639319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766" y="2241766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569" y="1496597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369" y="148907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9077" y="1415318"/>
            <a:ext cx="947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2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18569" y="2225847"/>
            <a:ext cx="51816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00" spc="-200" dirty="0">
                <a:latin typeface="+mn-ea"/>
                <a:ea typeface="+mn-ea"/>
              </a:rPr>
              <a:t>CNN</a:t>
            </a:r>
            <a:r>
              <a:rPr lang="ko-KR" altLang="en-US" sz="2400" spc="-200" dirty="0">
                <a:latin typeface="+mn-ea"/>
                <a:ea typeface="+mn-ea"/>
              </a:rPr>
              <a:t>으로 </a:t>
            </a:r>
            <a:r>
              <a:rPr lang="en-US" altLang="ko-KR" sz="2400" spc="-200" dirty="0">
                <a:latin typeface="+mn-ea"/>
                <a:ea typeface="+mn-ea"/>
              </a:rPr>
              <a:t>Caltech 101</a:t>
            </a:r>
            <a:r>
              <a:rPr lang="ko-KR" altLang="en-US" sz="2400" spc="-200" dirty="0">
                <a:latin typeface="+mn-ea"/>
                <a:ea typeface="+mn-ea"/>
              </a:rPr>
              <a:t>의 이미지 분류하기</a:t>
            </a:r>
          </a:p>
        </p:txBody>
      </p:sp>
      <p:sp>
        <p:nvSpPr>
          <p:cNvPr id="12" name="object 12"/>
          <p:cNvSpPr/>
          <p:nvPr/>
        </p:nvSpPr>
        <p:spPr>
          <a:xfrm>
            <a:off x="1061603" y="4398524"/>
            <a:ext cx="3978310" cy="539607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이번  </a:t>
            </a:r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절에서  배울</a:t>
            </a:r>
            <a:r>
              <a:rPr lang="ko-KR" altLang="en-US" spc="-114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894" y="5375275"/>
            <a:ext cx="3942019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 err="1">
                <a:solidFill>
                  <a:srgbClr val="414042"/>
                </a:solidFill>
                <a:latin typeface="+mn-ea"/>
                <a:cs typeface="Arial Unicode MS"/>
              </a:rPr>
              <a:t>합성곱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 신경망 사용해보기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색상이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있는 이미지 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분류해 보기</a:t>
            </a:r>
            <a:endParaRPr lang="en-US" altLang="ko-KR" spc="-120" dirty="0" smtClean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9087" y="4402194"/>
            <a:ext cx="3260691" cy="536571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알고리즘과</a:t>
            </a:r>
            <a:r>
              <a:rPr lang="ko-KR" altLang="en-US" spc="-40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75378" y="5399846"/>
            <a:ext cx="3429000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30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CNN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en-US" altLang="ko-KR" spc="-130" dirty="0" err="1" smtClean="0">
                <a:solidFill>
                  <a:srgbClr val="414042"/>
                </a:solidFill>
                <a:latin typeface="+mn-ea"/>
                <a:cs typeface="Arial Unicode MS"/>
              </a:rPr>
              <a:t>TensorFlow</a:t>
            </a: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+ </a:t>
            </a:r>
            <a:r>
              <a:rPr lang="en-US" altLang="ko-KR" spc="-130" dirty="0" err="1">
                <a:solidFill>
                  <a:srgbClr val="414042"/>
                </a:solidFill>
                <a:latin typeface="+mn-ea"/>
                <a:cs typeface="Arial Unicode MS"/>
              </a:rPr>
              <a:t>Keras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369" y="2784475"/>
            <a:ext cx="8305800" cy="1121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lang="ko-KR" altLang="en-US" spc="-100" dirty="0" err="1">
                <a:solidFill>
                  <a:srgbClr val="414042"/>
                </a:solidFill>
                <a:latin typeface="+mn-ea"/>
                <a:cs typeface="Arial Unicode MS"/>
              </a:rPr>
              <a:t>딥러닝의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00" dirty="0" err="1">
                <a:solidFill>
                  <a:srgbClr val="414042"/>
                </a:solidFill>
                <a:latin typeface="+mn-ea"/>
                <a:cs typeface="Arial Unicode MS"/>
              </a:rPr>
              <a:t>합성곱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 신경망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(CNN)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을 사용해 물체를 찍은 사진을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분류해 본다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이번 절에서는 </a:t>
            </a:r>
            <a:r>
              <a:rPr lang="en-US" altLang="ko-KR" spc="-100" dirty="0" err="1" smtClean="0">
                <a:solidFill>
                  <a:srgbClr val="414042"/>
                </a:solidFill>
                <a:latin typeface="+mn-ea"/>
                <a:cs typeface="Arial Unicode MS"/>
              </a:rPr>
              <a:t>Keras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를 사용한다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이전 절에서도 이미지를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다뤘으나</a:t>
            </a:r>
            <a:r>
              <a:rPr lang="en-US" altLang="ko-KR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이번 절에서는 이미지에 무엇이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있는지를 판정한다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8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4293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CNN</a:t>
            </a:r>
            <a:r>
              <a:rPr lang="ko-KR" altLang="en-US" sz="2400" dirty="0">
                <a:latin typeface="+mn-ea"/>
                <a:cs typeface="Arial Unicode MS"/>
              </a:rPr>
              <a:t>으로 </a:t>
            </a:r>
            <a:r>
              <a:rPr lang="ko-KR" altLang="en-US" sz="2400" dirty="0" smtClean="0">
                <a:latin typeface="+mn-ea"/>
                <a:cs typeface="Arial Unicode MS"/>
              </a:rPr>
              <a:t>색상이 </a:t>
            </a:r>
            <a:r>
              <a:rPr lang="ko-KR" altLang="en-US" sz="2400" dirty="0">
                <a:latin typeface="+mn-ea"/>
                <a:cs typeface="Arial Unicode MS"/>
              </a:rPr>
              <a:t>있는 </a:t>
            </a:r>
            <a:r>
              <a:rPr lang="ko-KR" altLang="en-US" sz="2400" dirty="0" smtClean="0">
                <a:latin typeface="+mn-ea"/>
                <a:cs typeface="Arial Unicode MS"/>
              </a:rPr>
              <a:t>이미지 분류해 보기</a:t>
            </a:r>
            <a:endParaRPr lang="ko-KR" altLang="en-US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합성곱</a:t>
            </a:r>
            <a:r>
              <a:rPr lang="ko-KR" altLang="en-US" dirty="0">
                <a:latin typeface="+mn-ea"/>
                <a:cs typeface="Arial Unicode MS"/>
              </a:rPr>
              <a:t> 신경망</a:t>
            </a:r>
            <a:r>
              <a:rPr lang="en-US" altLang="ko-KR" dirty="0">
                <a:latin typeface="+mn-ea"/>
                <a:cs typeface="Arial Unicode MS"/>
              </a:rPr>
              <a:t>(CNN; Convolution Neural Network)</a:t>
            </a:r>
            <a:r>
              <a:rPr lang="ko-KR" altLang="en-US" dirty="0">
                <a:latin typeface="+mn-ea"/>
                <a:cs typeface="Arial Unicode MS"/>
              </a:rPr>
              <a:t>은 효율적인 </a:t>
            </a:r>
            <a:r>
              <a:rPr lang="ko-KR" altLang="en-US" dirty="0" err="1">
                <a:latin typeface="+mn-ea"/>
                <a:cs typeface="Arial Unicode MS"/>
              </a:rPr>
              <a:t>딥러닝</a:t>
            </a:r>
            <a:r>
              <a:rPr lang="ko-KR" altLang="en-US" dirty="0">
                <a:latin typeface="+mn-ea"/>
                <a:cs typeface="Arial Unicode MS"/>
              </a:rPr>
              <a:t> 방법 중 하나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신경망의 단점이라고 할 수 있는 “층이 늘어나면 제대로 학습하지 </a:t>
            </a:r>
            <a:r>
              <a:rPr lang="ko-KR" altLang="en-US" dirty="0" err="1">
                <a:latin typeface="+mn-ea"/>
                <a:cs typeface="Arial Unicode MS"/>
              </a:rPr>
              <a:t>못한다”라는</a:t>
            </a:r>
            <a:r>
              <a:rPr lang="ko-KR" altLang="en-US" dirty="0">
                <a:latin typeface="+mn-ea"/>
                <a:cs typeface="Arial Unicode MS"/>
              </a:rPr>
              <a:t> 문제를 </a:t>
            </a:r>
            <a:r>
              <a:rPr lang="ko-KR" altLang="en-US" dirty="0" err="1">
                <a:latin typeface="+mn-ea"/>
                <a:cs typeface="Arial Unicode MS"/>
              </a:rPr>
              <a:t>입력층과</a:t>
            </a:r>
            <a:r>
              <a:rPr lang="ko-KR" altLang="en-US" dirty="0">
                <a:latin typeface="+mn-ea"/>
                <a:cs typeface="Arial Unicode MS"/>
              </a:rPr>
              <a:t>  </a:t>
            </a:r>
            <a:r>
              <a:rPr lang="ko-KR" altLang="en-US" dirty="0" err="1">
                <a:latin typeface="+mn-ea"/>
                <a:cs typeface="Arial Unicode MS"/>
              </a:rPr>
              <a:t>출력층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ko-KR" altLang="en-US" dirty="0" smtClean="0">
                <a:latin typeface="+mn-ea"/>
                <a:cs typeface="Arial Unicode MS"/>
              </a:rPr>
              <a:t>사이에 </a:t>
            </a:r>
            <a:r>
              <a:rPr lang="ko-KR" altLang="en-US" dirty="0" err="1" smtClean="0">
                <a:latin typeface="+mn-ea"/>
                <a:cs typeface="Arial Unicode MS"/>
              </a:rPr>
              <a:t>합성곱층과</a:t>
            </a:r>
            <a:r>
              <a:rPr lang="ko-KR" altLang="en-US" dirty="0" smtClean="0">
                <a:latin typeface="+mn-ea"/>
                <a:cs typeface="Arial Unicode MS"/>
              </a:rPr>
              <a:t> </a:t>
            </a:r>
            <a:r>
              <a:rPr lang="ko-KR" altLang="en-US" dirty="0" err="1" smtClean="0">
                <a:latin typeface="+mn-ea"/>
                <a:cs typeface="Arial Unicode MS"/>
              </a:rPr>
              <a:t>풀링층을</a:t>
            </a:r>
            <a:r>
              <a:rPr lang="ko-KR" altLang="en-US" dirty="0" smtClean="0">
                <a:latin typeface="+mn-ea"/>
                <a:cs typeface="Arial Unicode MS"/>
              </a:rPr>
              <a:t> 넣어 보완한 것</a:t>
            </a:r>
            <a:endParaRPr lang="en-US" altLang="ko-KR" dirty="0" smtClean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+mn-ea"/>
                <a:cs typeface="Arial Unicode MS"/>
              </a:rPr>
              <a:t>Caltech </a:t>
            </a:r>
            <a:r>
              <a:rPr lang="en-US" altLang="ko-KR" dirty="0">
                <a:latin typeface="+mn-ea"/>
                <a:cs typeface="Arial Unicode MS"/>
              </a:rPr>
              <a:t>101 </a:t>
            </a:r>
            <a:r>
              <a:rPr lang="ko-KR" altLang="en-US" dirty="0">
                <a:latin typeface="+mn-ea"/>
                <a:cs typeface="Arial Unicode MS"/>
              </a:rPr>
              <a:t>데이터 세트를 사용해 </a:t>
            </a:r>
            <a:r>
              <a:rPr lang="ko-KR" altLang="en-US" dirty="0" smtClean="0">
                <a:latin typeface="+mn-ea"/>
                <a:cs typeface="Arial Unicode MS"/>
              </a:rPr>
              <a:t>색상이 </a:t>
            </a:r>
            <a:r>
              <a:rPr lang="ko-KR" altLang="en-US" dirty="0">
                <a:latin typeface="+mn-ea"/>
                <a:cs typeface="Arial Unicode MS"/>
              </a:rPr>
              <a:t>있는 이미지를 분류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전부 분류하고 </a:t>
            </a:r>
            <a:r>
              <a:rPr lang="ko-KR" altLang="en-US" dirty="0" smtClean="0">
                <a:latin typeface="+mn-ea"/>
                <a:cs typeface="Arial Unicode MS"/>
              </a:rPr>
              <a:t>학습하는데 </a:t>
            </a:r>
            <a:r>
              <a:rPr lang="ko-KR" altLang="en-US" dirty="0">
                <a:latin typeface="+mn-ea"/>
                <a:cs typeface="Arial Unicode MS"/>
              </a:rPr>
              <a:t>시간이 오래 걸리므로 </a:t>
            </a:r>
            <a:r>
              <a:rPr lang="en-US" altLang="ko-KR" dirty="0">
                <a:latin typeface="+mn-ea"/>
                <a:cs typeface="Arial Unicode MS"/>
              </a:rPr>
              <a:t>5</a:t>
            </a:r>
            <a:r>
              <a:rPr lang="ko-KR" altLang="en-US" dirty="0">
                <a:latin typeface="+mn-ea"/>
                <a:cs typeface="Arial Unicode MS"/>
              </a:rPr>
              <a:t>가지 종류의 카테고리를 학습시키고 정확하게 분류할 수 </a:t>
            </a:r>
            <a:r>
              <a:rPr lang="ko-KR" altLang="en-US" dirty="0" smtClean="0">
                <a:latin typeface="+mn-ea"/>
                <a:cs typeface="Arial Unicode MS"/>
              </a:rPr>
              <a:t>있는지를 </a:t>
            </a:r>
            <a:r>
              <a:rPr lang="ko-KR" altLang="en-US" dirty="0">
                <a:latin typeface="+mn-ea"/>
                <a:cs typeface="Arial Unicode MS"/>
              </a:rPr>
              <a:t>테스트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“</a:t>
            </a:r>
            <a:r>
              <a:rPr lang="en-US" altLang="ko-KR" dirty="0">
                <a:latin typeface="+mn-ea"/>
                <a:cs typeface="Arial Unicode MS"/>
              </a:rPr>
              <a:t>chair(</a:t>
            </a:r>
            <a:r>
              <a:rPr lang="ko-KR" altLang="en-US" dirty="0">
                <a:latin typeface="+mn-ea"/>
                <a:cs typeface="Arial Unicode MS"/>
              </a:rPr>
              <a:t>의자</a:t>
            </a:r>
            <a:r>
              <a:rPr lang="en-US" altLang="ko-KR" dirty="0">
                <a:latin typeface="+mn-ea"/>
                <a:cs typeface="Arial Unicode MS"/>
              </a:rPr>
              <a:t>)”, “camera(</a:t>
            </a:r>
            <a:r>
              <a:rPr lang="ko-KR" altLang="en-US" dirty="0">
                <a:latin typeface="+mn-ea"/>
                <a:cs typeface="Arial Unicode MS"/>
              </a:rPr>
              <a:t>카메라</a:t>
            </a:r>
            <a:r>
              <a:rPr lang="en-US" altLang="ko-KR" dirty="0">
                <a:latin typeface="+mn-ea"/>
                <a:cs typeface="Arial Unicode MS"/>
              </a:rPr>
              <a:t>)”, “butterfly(</a:t>
            </a:r>
            <a:r>
              <a:rPr lang="ko-KR" altLang="en-US" dirty="0">
                <a:latin typeface="+mn-ea"/>
                <a:cs typeface="Arial Unicode MS"/>
              </a:rPr>
              <a:t>나비</a:t>
            </a:r>
            <a:r>
              <a:rPr lang="en-US" altLang="ko-KR" dirty="0">
                <a:latin typeface="+mn-ea"/>
                <a:cs typeface="Arial Unicode MS"/>
              </a:rPr>
              <a:t>)”, </a:t>
            </a:r>
            <a:r>
              <a:rPr lang="en-US" altLang="ko-KR" dirty="0" smtClean="0">
                <a:latin typeface="+mn-ea"/>
                <a:cs typeface="Arial Unicode MS"/>
              </a:rPr>
              <a:t>“</a:t>
            </a:r>
            <a:r>
              <a:rPr lang="en-US" altLang="ko-KR" dirty="0">
                <a:latin typeface="+mn-ea"/>
                <a:cs typeface="Arial Unicode MS"/>
              </a:rPr>
              <a:t>elephant(</a:t>
            </a:r>
            <a:r>
              <a:rPr lang="ko-KR" altLang="en-US" dirty="0">
                <a:latin typeface="+mn-ea"/>
                <a:cs typeface="Arial Unicode MS"/>
              </a:rPr>
              <a:t>코끼리</a:t>
            </a:r>
            <a:r>
              <a:rPr lang="en-US" altLang="ko-KR" dirty="0">
                <a:latin typeface="+mn-ea"/>
                <a:cs typeface="Arial Unicode MS"/>
              </a:rPr>
              <a:t>)”, “flamingo(</a:t>
            </a:r>
            <a:r>
              <a:rPr lang="ko-KR" altLang="en-US" dirty="0">
                <a:latin typeface="+mn-ea"/>
                <a:cs typeface="Arial Unicode MS"/>
              </a:rPr>
              <a:t>플라밍고</a:t>
            </a:r>
            <a:r>
              <a:rPr lang="en-US" altLang="ko-KR" dirty="0">
                <a:latin typeface="+mn-ea"/>
                <a:cs typeface="Arial Unicode MS"/>
              </a:rPr>
              <a:t>)” </a:t>
            </a:r>
            <a:r>
              <a:rPr lang="ko-KR" altLang="en-US" dirty="0">
                <a:latin typeface="+mn-ea"/>
                <a:cs typeface="Arial Unicode MS"/>
              </a:rPr>
              <a:t>카테고리의 이미지 </a:t>
            </a:r>
            <a:r>
              <a:rPr lang="ko-KR" altLang="en-US" dirty="0" smtClean="0">
                <a:latin typeface="+mn-ea"/>
                <a:cs typeface="Arial Unicode MS"/>
              </a:rPr>
              <a:t>사용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80942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ABA00812-6095-D24A-B561-17A3D3AC2CA0}"/>
              </a:ext>
            </a:extLst>
          </p:cNvPr>
          <p:cNvSpPr/>
          <p:nvPr/>
        </p:nvSpPr>
        <p:spPr>
          <a:xfrm>
            <a:off x="2173426" y="422275"/>
            <a:ext cx="5721074" cy="3150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16E2B00-B43B-0F41-A3D4-698F57B7D9C2}"/>
              </a:ext>
            </a:extLst>
          </p:cNvPr>
          <p:cNvSpPr/>
          <p:nvPr/>
        </p:nvSpPr>
        <p:spPr>
          <a:xfrm>
            <a:off x="2173426" y="4003675"/>
            <a:ext cx="5721074" cy="315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940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3408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이미지 데이터를 </a:t>
            </a:r>
            <a:r>
              <a:rPr lang="ko-KR" altLang="en-US" sz="2400" dirty="0" err="1">
                <a:latin typeface="+mn-ea"/>
                <a:cs typeface="Arial Unicode MS"/>
              </a:rPr>
              <a:t>파이썬</a:t>
            </a:r>
            <a:r>
              <a:rPr lang="ko-KR" altLang="en-US" sz="2400" dirty="0">
                <a:latin typeface="+mn-ea"/>
                <a:cs typeface="Arial Unicode MS"/>
              </a:rPr>
              <a:t> 데이터로 변환하기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MNIST</a:t>
            </a:r>
            <a:r>
              <a:rPr lang="ko-KR" altLang="en-US" dirty="0">
                <a:latin typeface="+mn-ea"/>
                <a:cs typeface="Arial Unicode MS"/>
              </a:rPr>
              <a:t>의 이미지 데이터도 같은 크기로 조정돼 있으며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이미지 파일이 아닌 다루기 쉬운 데이터 형식으로 배포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Caltech101</a:t>
            </a:r>
            <a:r>
              <a:rPr lang="ko-KR" altLang="en-US" dirty="0">
                <a:latin typeface="+mn-ea"/>
                <a:cs typeface="Arial Unicode MS"/>
              </a:rPr>
              <a:t>의 이미지는 크기가 모두 달라서 </a:t>
            </a:r>
            <a:r>
              <a:rPr lang="ko-KR" altLang="en-US" dirty="0" smtClean="0">
                <a:latin typeface="+mn-ea"/>
                <a:cs typeface="Arial Unicode MS"/>
              </a:rPr>
              <a:t>머 러닝으로 </a:t>
            </a:r>
            <a:r>
              <a:rPr lang="ko-KR" altLang="en-US" dirty="0">
                <a:latin typeface="+mn-ea"/>
                <a:cs typeface="Arial Unicode MS"/>
              </a:rPr>
              <a:t>다루기에 불편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이미지를 일정한 크기로 리사이즈하고</a:t>
            </a:r>
            <a:r>
              <a:rPr lang="en-US" altLang="ko-KR" dirty="0">
                <a:latin typeface="+mn-ea"/>
                <a:cs typeface="Arial Unicode MS"/>
              </a:rPr>
              <a:t>, 24</a:t>
            </a:r>
            <a:r>
              <a:rPr lang="ko-KR" altLang="en-US" dirty="0">
                <a:latin typeface="+mn-ea"/>
                <a:cs typeface="Arial Unicode MS"/>
              </a:rPr>
              <a:t>비트 </a:t>
            </a:r>
            <a:r>
              <a:rPr lang="en-US" altLang="ko-KR" dirty="0">
                <a:latin typeface="+mn-ea"/>
                <a:cs typeface="Arial Unicode MS"/>
              </a:rPr>
              <a:t>RGB </a:t>
            </a:r>
            <a:r>
              <a:rPr lang="ko-KR" altLang="en-US" dirty="0">
                <a:latin typeface="+mn-ea"/>
                <a:cs typeface="Arial Unicode MS"/>
              </a:rPr>
              <a:t>형식으로 변환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  <a:cs typeface="Arial Unicode MS"/>
              </a:rPr>
              <a:t>머신 </a:t>
            </a:r>
            <a:r>
              <a:rPr lang="ko-KR" altLang="en-US" dirty="0" err="1" smtClean="0">
                <a:latin typeface="+mn-ea"/>
                <a:cs typeface="Arial Unicode MS"/>
              </a:rPr>
              <a:t>러닝할</a:t>
            </a:r>
            <a:r>
              <a:rPr lang="ko-KR" altLang="en-US" dirty="0" smtClean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때 쉽게 사용할 수 있게 </a:t>
            </a:r>
            <a:r>
              <a:rPr lang="en-US" altLang="ko-KR" dirty="0" err="1" smtClean="0">
                <a:latin typeface="+mn-ea"/>
                <a:cs typeface="Arial Unicode MS"/>
              </a:rPr>
              <a:t>numpy</a:t>
            </a:r>
            <a:r>
              <a:rPr lang="ko-KR" altLang="en-US" dirty="0" smtClean="0">
                <a:latin typeface="+mn-ea"/>
                <a:cs typeface="Arial Unicode MS"/>
              </a:rPr>
              <a:t>의</a:t>
            </a:r>
            <a:r>
              <a:rPr lang="en-US" altLang="ko-KR" dirty="0" smtClean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배열 형식으로 저장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Caltech101 </a:t>
            </a:r>
            <a:r>
              <a:rPr lang="ko-KR" altLang="en-US" dirty="0">
                <a:latin typeface="+mn-ea"/>
                <a:cs typeface="Arial Unicode MS"/>
              </a:rPr>
              <a:t>이미지 세트는 “</a:t>
            </a:r>
            <a:r>
              <a:rPr lang="en-US" altLang="ko-KR" dirty="0">
                <a:latin typeface="+mn-ea"/>
                <a:cs typeface="Arial Unicode MS"/>
              </a:rPr>
              <a:t>./image/101_ObjectCategories”</a:t>
            </a:r>
            <a:r>
              <a:rPr lang="ko-KR" altLang="en-US" dirty="0">
                <a:latin typeface="+mn-ea"/>
                <a:cs typeface="Arial Unicode MS"/>
              </a:rPr>
              <a:t>에 배치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8F147711-CBC0-C549-B17B-80FFE49202D7}"/>
              </a:ext>
            </a:extLst>
          </p:cNvPr>
          <p:cNvSpPr txBox="1"/>
          <p:nvPr/>
        </p:nvSpPr>
        <p:spPr>
          <a:xfrm>
            <a:off x="218814" y="3756389"/>
            <a:ext cx="9601201" cy="332430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- caltech101_makedata.py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- caltech101_keras.py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+ &lt;image&gt;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|- &lt;101_ObjectCategories&gt;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      - &lt;butterfly&gt;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      - &lt;chair&gt;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      - &lt;camera&gt;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      - &lt;elephant&gt;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      - &lt;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flamigo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1941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2225" y="-54244"/>
            <a:ext cx="10296993" cy="7639319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766" y="2241766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569" y="1496597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4169" y="148907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9077" y="1415318"/>
            <a:ext cx="947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1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09169" y="2225847"/>
            <a:ext cx="27432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spc="-200" dirty="0">
                <a:latin typeface="+mn-ea"/>
                <a:ea typeface="+mn-ea"/>
              </a:rPr>
              <a:t>유사 이미지 검출하기</a:t>
            </a:r>
          </a:p>
        </p:txBody>
      </p:sp>
      <p:sp>
        <p:nvSpPr>
          <p:cNvPr id="12" name="object 12"/>
          <p:cNvSpPr/>
          <p:nvPr/>
        </p:nvSpPr>
        <p:spPr>
          <a:xfrm>
            <a:off x="1061603" y="4398524"/>
            <a:ext cx="3978310" cy="539607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이번  </a:t>
            </a:r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절에서  배울</a:t>
            </a:r>
            <a:r>
              <a:rPr lang="ko-KR" altLang="en-US" spc="-114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894" y="5375275"/>
            <a:ext cx="3942019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유사 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이미지 검출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방법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간단한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형태 인식 </a:t>
            </a:r>
            <a:r>
              <a:rPr lang="en-US" altLang="ko-KR" spc="-120" dirty="0">
                <a:solidFill>
                  <a:srgbClr val="414042"/>
                </a:solidFill>
                <a:latin typeface="+mn-ea"/>
                <a:cs typeface="Arial Unicode MS"/>
              </a:rPr>
              <a:t>- Average Hash</a:t>
            </a:r>
            <a:endParaRPr lang="en-US" altLang="ko-KR" spc="-120" dirty="0" smtClean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9087" y="4402194"/>
            <a:ext cx="3260691" cy="536571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알고리즘과</a:t>
            </a:r>
            <a:r>
              <a:rPr lang="ko-KR" altLang="en-US" spc="-40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75378" y="5399846"/>
            <a:ext cx="3429000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30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Average Hash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PIL(Pillow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) 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라이브러리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369" y="2784475"/>
            <a:ext cx="8305800" cy="1495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이미지 파일을 검색하는 경우를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생각해보자</a:t>
            </a:r>
            <a:r>
              <a:rPr lang="en-US" altLang="ko-KR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이미지 파일은 크기 조정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색상 보정 등에 따라 파일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크기와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바이너리 데이터가 완전히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바뀌어 버린다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따라서 단순한 검색으로는 유사한 이미지를 찾을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수 없다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이번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절에서는 어떻게 유사한 이미지를 찾을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것인가에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대해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살펴본다</a:t>
            </a:r>
            <a:endParaRPr lang="ko-KR" altLang="en-US" spc="-100" dirty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8733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93675"/>
            <a:ext cx="9601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src/ch7/caltech101_makedata.py</a:t>
            </a:r>
          </a:p>
          <a:p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r>
              <a:rPr lang="en-US" altLang="ko-KR" dirty="0"/>
              <a:t>, glob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sklearn.model_selection</a:t>
            </a:r>
            <a:r>
              <a:rPr lang="en-US" altLang="ko-KR" dirty="0"/>
              <a:t> import </a:t>
            </a:r>
            <a:r>
              <a:rPr lang="en-US" altLang="ko-KR" dirty="0" err="1"/>
              <a:t>train_test_split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분류 대상 카테고리 선택하기 </a:t>
            </a:r>
            <a:r>
              <a:rPr lang="en-US" altLang="ko-KR" dirty="0"/>
              <a:t>--- (※1)</a:t>
            </a:r>
          </a:p>
          <a:p>
            <a:r>
              <a:rPr lang="en-US" altLang="ko-KR" dirty="0" err="1"/>
              <a:t>caltech_dir</a:t>
            </a:r>
            <a:r>
              <a:rPr lang="en-US" altLang="ko-KR" dirty="0"/>
              <a:t> = "./image/101_ObjectCategories"</a:t>
            </a:r>
          </a:p>
          <a:p>
            <a:r>
              <a:rPr lang="en-US" altLang="ko-KR" dirty="0"/>
              <a:t>categories = ["</a:t>
            </a:r>
            <a:r>
              <a:rPr lang="en-US" altLang="ko-KR" dirty="0" err="1"/>
              <a:t>chair","camera","butterfly","elephant","flamingo</a:t>
            </a:r>
            <a:r>
              <a:rPr lang="en-US" altLang="ko-KR" dirty="0"/>
              <a:t>"]</a:t>
            </a:r>
          </a:p>
          <a:p>
            <a:r>
              <a:rPr lang="en-US" altLang="ko-KR" dirty="0" err="1"/>
              <a:t>nb_classes</a:t>
            </a:r>
            <a:r>
              <a:rPr lang="en-US" altLang="ko-KR" dirty="0"/>
              <a:t> = </a:t>
            </a:r>
            <a:r>
              <a:rPr lang="en-US" altLang="ko-KR" dirty="0" err="1"/>
              <a:t>len</a:t>
            </a:r>
            <a:r>
              <a:rPr lang="en-US" altLang="ko-KR" dirty="0"/>
              <a:t>(categories)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이미지 크기 지정 </a:t>
            </a:r>
            <a:r>
              <a:rPr lang="en-US" altLang="ko-KR" dirty="0"/>
              <a:t>--- (※2)</a:t>
            </a:r>
          </a:p>
          <a:p>
            <a:r>
              <a:rPr lang="en-US" altLang="ko-KR" dirty="0" err="1"/>
              <a:t>image_w</a:t>
            </a:r>
            <a:r>
              <a:rPr lang="en-US" altLang="ko-KR" dirty="0"/>
              <a:t> = 64</a:t>
            </a:r>
          </a:p>
          <a:p>
            <a:r>
              <a:rPr lang="en-US" altLang="ko-KR" dirty="0" err="1"/>
              <a:t>image_h</a:t>
            </a:r>
            <a:r>
              <a:rPr lang="en-US" altLang="ko-KR" dirty="0"/>
              <a:t> = 64</a:t>
            </a:r>
          </a:p>
          <a:p>
            <a:r>
              <a:rPr lang="en-US" altLang="ko-KR" dirty="0"/>
              <a:t>pixels = </a:t>
            </a:r>
            <a:r>
              <a:rPr lang="en-US" altLang="ko-KR" dirty="0" err="1"/>
              <a:t>image_w</a:t>
            </a:r>
            <a:r>
              <a:rPr lang="en-US" altLang="ko-KR" dirty="0"/>
              <a:t> * </a:t>
            </a:r>
            <a:r>
              <a:rPr lang="en-US" altLang="ko-KR" dirty="0" err="1"/>
              <a:t>image_h</a:t>
            </a:r>
            <a:r>
              <a:rPr lang="en-US" altLang="ko-KR" dirty="0"/>
              <a:t> * 3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이미지 데이터 읽어 들이기 </a:t>
            </a:r>
            <a:r>
              <a:rPr lang="en-US" altLang="ko-KR" dirty="0"/>
              <a:t>--- (※3)</a:t>
            </a:r>
          </a:p>
          <a:p>
            <a:r>
              <a:rPr lang="en-US" altLang="ko-KR" dirty="0"/>
              <a:t>X = []</a:t>
            </a:r>
          </a:p>
          <a:p>
            <a:r>
              <a:rPr lang="en-US" altLang="ko-KR" dirty="0"/>
              <a:t>Y = []</a:t>
            </a:r>
          </a:p>
        </p:txBody>
      </p:sp>
    </p:spTree>
    <p:extLst>
      <p:ext uri="{BB962C8B-B14F-4D97-AF65-F5344CB8AC3E}">
        <p14:creationId xmlns:p14="http://schemas.microsoft.com/office/powerpoint/2010/main" val="175972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8" y="193675"/>
            <a:ext cx="9601201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idx</a:t>
            </a:r>
            <a:r>
              <a:rPr lang="ko-KR" altLang="en-US" dirty="0"/>
              <a:t>, </a:t>
            </a:r>
            <a:r>
              <a:rPr lang="ko-KR" altLang="en-US" dirty="0" err="1"/>
              <a:t>cat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categories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# 레이블 지정 --- (※4)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label</a:t>
            </a:r>
            <a:r>
              <a:rPr lang="ko-KR" altLang="en-US" dirty="0"/>
              <a:t> = [0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</a:t>
            </a:r>
            <a:r>
              <a:rPr lang="ko-KR" altLang="en-US" dirty="0" err="1"/>
              <a:t>nb_classes</a:t>
            </a:r>
            <a:r>
              <a:rPr lang="ko-KR" altLang="en-US" dirty="0"/>
              <a:t>)]  </a:t>
            </a:r>
            <a:r>
              <a:rPr lang="ko-KR" altLang="en-US" dirty="0" err="1"/>
              <a:t>label</a:t>
            </a:r>
            <a:r>
              <a:rPr lang="ko-KR" altLang="en-US" dirty="0"/>
              <a:t>[</a:t>
            </a:r>
            <a:r>
              <a:rPr lang="ko-KR" altLang="en-US" dirty="0" err="1"/>
              <a:t>idx</a:t>
            </a:r>
            <a:r>
              <a:rPr lang="ko-KR" altLang="en-US" dirty="0"/>
              <a:t>] = 1</a:t>
            </a:r>
          </a:p>
          <a:p>
            <a:r>
              <a:rPr lang="ko-KR" altLang="en-US" dirty="0"/>
              <a:t>	# 이미지 --- (※5)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image_dir</a:t>
            </a:r>
            <a:r>
              <a:rPr lang="ko-KR" altLang="en-US" dirty="0"/>
              <a:t> = </a:t>
            </a:r>
            <a:r>
              <a:rPr lang="ko-KR" altLang="en-US" dirty="0" err="1"/>
              <a:t>caltech_dir</a:t>
            </a:r>
            <a:r>
              <a:rPr lang="ko-KR" altLang="en-US" dirty="0"/>
              <a:t> + "/" + </a:t>
            </a:r>
            <a:r>
              <a:rPr lang="ko-KR" altLang="en-US" dirty="0" err="1"/>
              <a:t>cat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files</a:t>
            </a:r>
            <a:r>
              <a:rPr lang="ko-KR" altLang="en-US" dirty="0"/>
              <a:t> = </a:t>
            </a:r>
            <a:r>
              <a:rPr lang="ko-KR" altLang="en-US" dirty="0" err="1"/>
              <a:t>glob.glob</a:t>
            </a:r>
            <a:r>
              <a:rPr lang="ko-KR" altLang="en-US" dirty="0"/>
              <a:t>(</a:t>
            </a:r>
            <a:r>
              <a:rPr lang="ko-KR" altLang="en-US" dirty="0" err="1"/>
              <a:t>image_dir</a:t>
            </a:r>
            <a:r>
              <a:rPr lang="ko-KR" altLang="en-US" dirty="0"/>
              <a:t>+"/*.</a:t>
            </a:r>
            <a:r>
              <a:rPr lang="ko-KR" altLang="en-US" dirty="0" err="1"/>
              <a:t>jpg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f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files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Image.open</a:t>
            </a:r>
            <a:r>
              <a:rPr lang="ko-KR" altLang="en-US" dirty="0"/>
              <a:t>(</a:t>
            </a:r>
            <a:r>
              <a:rPr lang="ko-KR" altLang="en-US" dirty="0" err="1"/>
              <a:t>f</a:t>
            </a:r>
            <a:r>
              <a:rPr lang="ko-KR" altLang="en-US" dirty="0"/>
              <a:t>) # --- (※6)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img.convert</a:t>
            </a:r>
            <a:r>
              <a:rPr lang="ko-KR" altLang="en-US" dirty="0"/>
              <a:t>("RGB")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img.resize</a:t>
            </a:r>
            <a:r>
              <a:rPr lang="ko-KR" altLang="en-US" dirty="0"/>
              <a:t>((</a:t>
            </a:r>
            <a:r>
              <a:rPr lang="ko-KR" altLang="en-US" dirty="0" err="1"/>
              <a:t>image_w</a:t>
            </a:r>
            <a:r>
              <a:rPr lang="ko-KR" altLang="en-US" dirty="0"/>
              <a:t>, </a:t>
            </a:r>
            <a:r>
              <a:rPr lang="ko-KR" altLang="en-US" dirty="0" err="1"/>
              <a:t>image_h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</a:t>
            </a:r>
            <a:r>
              <a:rPr lang="ko-KR" altLang="en-US" dirty="0" err="1"/>
              <a:t>img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label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% 10 == 0: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, "\</a:t>
            </a:r>
            <a:r>
              <a:rPr lang="ko-KR" altLang="en-US" dirty="0" err="1"/>
              <a:t>n</a:t>
            </a:r>
            <a:r>
              <a:rPr lang="ko-KR" altLang="en-US" dirty="0"/>
              <a:t>", </a:t>
            </a:r>
            <a:r>
              <a:rPr lang="ko-KR" altLang="en-US" dirty="0" err="1"/>
              <a:t>data</a:t>
            </a:r>
            <a:r>
              <a:rPr lang="ko-KR" altLang="en-US" dirty="0"/>
              <a:t>)  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# 학습 전용 데이터와 테스트 전용 데이터 구분 --- (※7)</a:t>
            </a:r>
          </a:p>
          <a:p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 = \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train_test_split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xy</a:t>
            </a:r>
            <a:r>
              <a:rPr lang="ko-KR" altLang="en-US" dirty="0"/>
              <a:t> = 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np.save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/5obj.npy", </a:t>
            </a:r>
            <a:r>
              <a:rPr lang="ko-KR" altLang="en-US" dirty="0" err="1"/>
              <a:t>xy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ok</a:t>
            </a:r>
            <a:r>
              <a:rPr lang="ko-KR" altLang="en-US" dirty="0"/>
              <a:t>,",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 smtClean="0"/>
              <a:t>))</a:t>
            </a: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72345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32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229811" y="269875"/>
            <a:ext cx="9601201" cy="10002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/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caltech101_makedata.py</a:t>
            </a:r>
            <a:endParaRPr lang="en-US" altLang="ko-KR" dirty="0">
              <a:latin typeface="+mn-ea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...</a:t>
            </a:r>
            <a:endParaRPr lang="en-US" altLang="ko-KR" dirty="0">
              <a:latin typeface="+mn-ea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ok,</a:t>
            </a:r>
            <a:r>
              <a:rPr lang="en-US" altLang="ko-KR" spc="-1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334</a:t>
            </a:r>
            <a:endParaRPr lang="en-US" altLang="ko-KR" dirty="0">
              <a:latin typeface="+mn-ea"/>
              <a:cs typeface="나눔고딕코딩"/>
            </a:endParaRP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CCD686E-DEB0-FC43-BF19-4C60072D4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73414"/>
              </p:ext>
            </p:extLst>
          </p:nvPr>
        </p:nvGraphicFramePr>
        <p:xfrm>
          <a:off x="229811" y="1641475"/>
          <a:ext cx="7622758" cy="3352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80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카테고리</a:t>
                      </a:r>
                      <a:r>
                        <a:rPr sz="16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이름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레이블</a:t>
                      </a:r>
                      <a:r>
                        <a:rPr sz="16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데이터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80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chair(0)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[1,0,0,0,0]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5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camera(1)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[0,1,0,0,0]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77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butterfly(2)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[0,0,1,0,0]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elephant(3)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[0,0,0,1,0]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80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flamingo(4)</a:t>
                      </a:r>
                      <a:endParaRPr sz="160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[0,0,0,0,1]</a:t>
                      </a:r>
                      <a:endParaRPr sz="1600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025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24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CNN</a:t>
            </a:r>
            <a:r>
              <a:rPr lang="ko-KR" altLang="en-US" sz="2400" dirty="0">
                <a:latin typeface="+mn-ea"/>
                <a:cs typeface="Arial Unicode MS"/>
              </a:rPr>
              <a:t>으로 </a:t>
            </a:r>
            <a:r>
              <a:rPr lang="ko-KR" altLang="en-US" sz="2400" dirty="0" smtClean="0">
                <a:latin typeface="+mn-ea"/>
                <a:cs typeface="Arial Unicode MS"/>
              </a:rPr>
              <a:t>분류해 보기</a:t>
            </a: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1830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865366"/>
            <a:ext cx="96011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src/ch7/caltech101_keras.py</a:t>
            </a:r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keras.models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Sequential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keras.layers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Convolution2D, MaxPooling2D</a:t>
            </a:r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keras.layers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Activation</a:t>
            </a:r>
            <a:r>
              <a:rPr lang="ko-KR" altLang="en-US" dirty="0"/>
              <a:t>, </a:t>
            </a:r>
            <a:r>
              <a:rPr lang="ko-KR" altLang="en-US" dirty="0" err="1"/>
              <a:t>Dropout</a:t>
            </a:r>
            <a:r>
              <a:rPr lang="ko-KR" altLang="en-US" dirty="0"/>
              <a:t>, </a:t>
            </a:r>
            <a:r>
              <a:rPr lang="ko-KR" altLang="en-US" dirty="0" err="1"/>
              <a:t>Flatten</a:t>
            </a:r>
            <a:r>
              <a:rPr lang="ko-KR" altLang="en-US" dirty="0"/>
              <a:t>, </a:t>
            </a:r>
            <a:r>
              <a:rPr lang="ko-KR" altLang="en-US" dirty="0" err="1"/>
              <a:t>Dense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카테고리 지정하기</a:t>
            </a:r>
          </a:p>
          <a:p>
            <a:r>
              <a:rPr lang="ko-KR" altLang="en-US" dirty="0" err="1"/>
              <a:t>categories</a:t>
            </a:r>
            <a:r>
              <a:rPr lang="ko-KR" altLang="en-US" dirty="0"/>
              <a:t> = ["</a:t>
            </a:r>
            <a:r>
              <a:rPr lang="ko-KR" altLang="en-US" dirty="0" err="1"/>
              <a:t>chair</a:t>
            </a:r>
            <a:r>
              <a:rPr lang="ko-KR" altLang="en-US" dirty="0"/>
              <a:t>","</a:t>
            </a:r>
            <a:r>
              <a:rPr lang="ko-KR" altLang="en-US" dirty="0" err="1"/>
              <a:t>camera</a:t>
            </a:r>
            <a:r>
              <a:rPr lang="ko-KR" altLang="en-US" dirty="0"/>
              <a:t>","</a:t>
            </a:r>
            <a:r>
              <a:rPr lang="ko-KR" altLang="en-US" dirty="0" err="1"/>
              <a:t>butterfly</a:t>
            </a:r>
            <a:r>
              <a:rPr lang="ko-KR" altLang="en-US" dirty="0"/>
              <a:t>","</a:t>
            </a:r>
            <a:r>
              <a:rPr lang="ko-KR" altLang="en-US" dirty="0" err="1"/>
              <a:t>elephant</a:t>
            </a:r>
            <a:r>
              <a:rPr lang="ko-KR" altLang="en-US" dirty="0"/>
              <a:t>","</a:t>
            </a:r>
            <a:r>
              <a:rPr lang="ko-KR" altLang="en-US" dirty="0" err="1"/>
              <a:t>flamingo</a:t>
            </a:r>
            <a:r>
              <a:rPr lang="ko-KR" altLang="en-US" dirty="0"/>
              <a:t>"]</a:t>
            </a:r>
            <a:br>
              <a:rPr lang="ko-KR" altLang="en-US" dirty="0"/>
            </a:br>
            <a:r>
              <a:rPr lang="ko-KR" altLang="en-US" dirty="0" err="1"/>
              <a:t>nb_classes</a:t>
            </a:r>
            <a:r>
              <a:rPr lang="ko-KR" altLang="en-US" dirty="0"/>
              <a:t> =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categories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이미지 크기 지정하기</a:t>
            </a:r>
          </a:p>
          <a:p>
            <a:r>
              <a:rPr lang="ko-KR" altLang="en-US" dirty="0" err="1"/>
              <a:t>image_w</a:t>
            </a:r>
            <a:r>
              <a:rPr lang="ko-KR" altLang="en-US" dirty="0"/>
              <a:t> = 64</a:t>
            </a:r>
          </a:p>
          <a:p>
            <a:r>
              <a:rPr lang="ko-KR" altLang="en-US" dirty="0" err="1"/>
              <a:t>image_h</a:t>
            </a:r>
            <a:r>
              <a:rPr lang="ko-KR" altLang="en-US" dirty="0"/>
              <a:t> = 64</a:t>
            </a:r>
          </a:p>
          <a:p>
            <a:endParaRPr lang="ko-KR" altLang="en-US" dirty="0"/>
          </a:p>
          <a:p>
            <a:r>
              <a:rPr lang="ko-KR" altLang="en-US" dirty="0"/>
              <a:t># 데이터 열기 --- (※1)</a:t>
            </a:r>
          </a:p>
          <a:p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 = </a:t>
            </a:r>
            <a:r>
              <a:rPr lang="ko-KR" altLang="en-US" dirty="0" err="1"/>
              <a:t>np.load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/5obj.npy")</a:t>
            </a:r>
          </a:p>
          <a:p>
            <a:endParaRPr lang="ko-KR" altLang="en-US" dirty="0"/>
          </a:p>
          <a:p>
            <a:r>
              <a:rPr lang="ko-KR" altLang="en-US" dirty="0"/>
              <a:t># 데이터 </a:t>
            </a:r>
            <a:r>
              <a:rPr lang="ko-KR" altLang="en-US" dirty="0" smtClean="0"/>
              <a:t>정규화 하기</a:t>
            </a:r>
            <a:endParaRPr lang="ko-KR" altLang="en-US" dirty="0"/>
          </a:p>
          <a:p>
            <a:r>
              <a:rPr lang="ko-KR" altLang="en-US" dirty="0" err="1"/>
              <a:t>X_train</a:t>
            </a:r>
            <a:r>
              <a:rPr lang="ko-KR" altLang="en-US" dirty="0"/>
              <a:t> = </a:t>
            </a:r>
            <a:r>
              <a:rPr lang="ko-KR" altLang="en-US" dirty="0" err="1"/>
              <a:t>X_train.astype</a:t>
            </a:r>
            <a:r>
              <a:rPr lang="ko-KR" altLang="en-US" dirty="0"/>
              <a:t>("</a:t>
            </a:r>
            <a:r>
              <a:rPr lang="ko-KR" altLang="en-US" dirty="0" err="1"/>
              <a:t>float</a:t>
            </a:r>
            <a:r>
              <a:rPr lang="ko-KR" altLang="en-US" dirty="0"/>
              <a:t>") / 256</a:t>
            </a:r>
          </a:p>
          <a:p>
            <a:r>
              <a:rPr lang="ko-KR" altLang="en-US" dirty="0" err="1"/>
              <a:t>X_test</a:t>
            </a:r>
            <a:r>
              <a:rPr lang="ko-KR" altLang="en-US" dirty="0"/>
              <a:t> = </a:t>
            </a:r>
            <a:r>
              <a:rPr lang="ko-KR" altLang="en-US" dirty="0" err="1"/>
              <a:t>X_test.astype</a:t>
            </a:r>
            <a:r>
              <a:rPr lang="ko-KR" altLang="en-US" dirty="0"/>
              <a:t>("</a:t>
            </a:r>
            <a:r>
              <a:rPr lang="ko-KR" altLang="en-US" dirty="0" err="1"/>
              <a:t>float</a:t>
            </a:r>
            <a:r>
              <a:rPr lang="ko-KR" altLang="en-US" dirty="0"/>
              <a:t>") / 256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X_train</a:t>
            </a:r>
            <a:r>
              <a:rPr lang="ko-KR" altLang="en-US" dirty="0"/>
              <a:t> </a:t>
            </a:r>
            <a:r>
              <a:rPr lang="ko-KR" altLang="en-US" dirty="0" err="1"/>
              <a:t>shape</a:t>
            </a:r>
            <a:r>
              <a:rPr lang="ko-KR" altLang="en-US" dirty="0"/>
              <a:t>:', </a:t>
            </a:r>
            <a:r>
              <a:rPr lang="ko-KR" altLang="en-US" dirty="0" err="1"/>
              <a:t>X_train.shape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361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69875"/>
            <a:ext cx="960119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모델 구축하기 --- (※2)</a:t>
            </a:r>
          </a:p>
          <a:p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Sequential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(Convolution2D(32, 3, 3,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border_mode</a:t>
            </a:r>
            <a:r>
              <a:rPr lang="ko-KR" altLang="en-US" dirty="0"/>
              <a:t>='</a:t>
            </a:r>
            <a:r>
              <a:rPr lang="ko-KR" altLang="en-US" dirty="0" err="1"/>
              <a:t>same</a:t>
            </a:r>
            <a:r>
              <a:rPr lang="ko-KR" altLang="en-US" dirty="0"/>
              <a:t>’,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input_shape</a:t>
            </a:r>
            <a:r>
              <a:rPr lang="ko-KR" altLang="en-US" dirty="0"/>
              <a:t>=</a:t>
            </a:r>
            <a:r>
              <a:rPr lang="ko-KR" altLang="en-US" dirty="0" err="1"/>
              <a:t>X_train.shape</a:t>
            </a:r>
            <a:r>
              <a:rPr lang="ko-KR" altLang="en-US" dirty="0"/>
              <a:t>[1:]))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(MaxPooling2D(</a:t>
            </a:r>
            <a:r>
              <a:rPr lang="ko-KR" altLang="en-US" dirty="0" err="1"/>
              <a:t>pool_size</a:t>
            </a:r>
            <a:r>
              <a:rPr lang="ko-KR" altLang="en-US" dirty="0"/>
              <a:t>=(2, 2)))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(0.25))</a:t>
            </a:r>
          </a:p>
          <a:p>
            <a:endParaRPr lang="ko-KR" altLang="en-US" dirty="0"/>
          </a:p>
          <a:p>
            <a:r>
              <a:rPr lang="ko-KR" altLang="en-US" dirty="0" err="1"/>
              <a:t>model.add</a:t>
            </a:r>
            <a:r>
              <a:rPr lang="ko-KR" altLang="en-US" dirty="0"/>
              <a:t>(Convolution2D(64, 3, 3, </a:t>
            </a:r>
            <a:r>
              <a:rPr lang="ko-KR" altLang="en-US" dirty="0" err="1"/>
              <a:t>border_mode</a:t>
            </a:r>
            <a:r>
              <a:rPr lang="ko-KR" altLang="en-US" dirty="0"/>
              <a:t>='</a:t>
            </a:r>
            <a:r>
              <a:rPr lang="ko-KR" altLang="en-US" dirty="0" err="1"/>
              <a:t>same</a:t>
            </a:r>
            <a:r>
              <a:rPr lang="ko-KR" altLang="en-US" dirty="0"/>
              <a:t>'))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(Convolution2D(64, 3, 3))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(MaxPooling2D(</a:t>
            </a:r>
            <a:r>
              <a:rPr lang="ko-KR" altLang="en-US" dirty="0" err="1"/>
              <a:t>pool_size</a:t>
            </a:r>
            <a:r>
              <a:rPr lang="ko-KR" altLang="en-US" dirty="0"/>
              <a:t>=(2, 2)))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(0.25))</a:t>
            </a:r>
          </a:p>
          <a:p>
            <a:endParaRPr lang="ko-KR" altLang="en-US" dirty="0"/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Flatten</a:t>
            </a:r>
            <a:r>
              <a:rPr lang="ko-KR" altLang="en-US" dirty="0"/>
              <a:t>()) # --- (※3)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Dense</a:t>
            </a:r>
            <a:r>
              <a:rPr lang="ko-KR" altLang="en-US" dirty="0"/>
              <a:t>(512))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(0.5))</a:t>
            </a:r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Dense</a:t>
            </a:r>
            <a:r>
              <a:rPr lang="ko-KR" altLang="en-US" dirty="0"/>
              <a:t>(</a:t>
            </a:r>
            <a:r>
              <a:rPr lang="ko-KR" altLang="en-US" dirty="0" err="1"/>
              <a:t>nb_classes</a:t>
            </a:r>
            <a:r>
              <a:rPr lang="ko-KR" altLang="en-US" dirty="0" smtClean="0"/>
              <a:t>))</a:t>
            </a:r>
            <a:endParaRPr lang="en-US" altLang="ko-KR" dirty="0" smtClean="0"/>
          </a:p>
          <a:p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softmax</a:t>
            </a:r>
            <a:r>
              <a:rPr lang="ko-KR" altLang="en-US" dirty="0"/>
              <a:t>'))</a:t>
            </a:r>
          </a:p>
          <a:p>
            <a:endParaRPr lang="ko-KR" altLang="en-US" dirty="0"/>
          </a:p>
          <a:p>
            <a:r>
              <a:rPr lang="ko-KR" altLang="en-US" dirty="0" err="1"/>
              <a:t>model.compile</a:t>
            </a:r>
            <a:r>
              <a:rPr lang="ko-KR" altLang="en-US" dirty="0"/>
              <a:t>(</a:t>
            </a:r>
            <a:r>
              <a:rPr lang="ko-KR" altLang="en-US" dirty="0" err="1"/>
              <a:t>loss</a:t>
            </a:r>
            <a:r>
              <a:rPr lang="ko-KR" altLang="en-US" dirty="0"/>
              <a:t>='</a:t>
            </a:r>
            <a:r>
              <a:rPr lang="ko-KR" altLang="en-US" dirty="0" err="1"/>
              <a:t>binary_crossentropy</a:t>
            </a:r>
            <a:r>
              <a:rPr lang="ko-KR" altLang="en-US" dirty="0"/>
              <a:t>’,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optimizer</a:t>
            </a:r>
            <a:r>
              <a:rPr lang="ko-KR" altLang="en-US" dirty="0"/>
              <a:t>='</a:t>
            </a:r>
            <a:r>
              <a:rPr lang="ko-KR" altLang="en-US" dirty="0" err="1"/>
              <a:t>rmsprop</a:t>
            </a:r>
            <a:r>
              <a:rPr lang="ko-KR" altLang="en-US" dirty="0"/>
              <a:t>’,</a:t>
            </a:r>
          </a:p>
          <a:p>
            <a:r>
              <a:rPr lang="en-US" altLang="ko-KR" dirty="0" smtClean="0"/>
              <a:t>	</a:t>
            </a:r>
            <a:r>
              <a:rPr lang="ko-KR" altLang="en-US" dirty="0" err="1" smtClean="0"/>
              <a:t>metrics</a:t>
            </a:r>
            <a:r>
              <a:rPr lang="ko-KR" altLang="en-US" dirty="0"/>
              <a:t>=['</a:t>
            </a:r>
            <a:r>
              <a:rPr lang="ko-KR" altLang="en-US" dirty="0" err="1"/>
              <a:t>accuracy</a:t>
            </a:r>
            <a:r>
              <a:rPr lang="ko-KR" altLang="en-US" dirty="0" smtClean="0"/>
              <a:t>'])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31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25558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346075"/>
            <a:ext cx="9601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모델 훈련하기 --- (※4)</a:t>
            </a:r>
          </a:p>
          <a:p>
            <a:r>
              <a:rPr lang="ko-KR" altLang="en-US" dirty="0" err="1"/>
              <a:t>model.fit</a:t>
            </a:r>
            <a:r>
              <a:rPr lang="ko-KR" altLang="en-US" dirty="0"/>
              <a:t>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batch_size</a:t>
            </a:r>
            <a:r>
              <a:rPr lang="ko-KR" altLang="en-US" dirty="0"/>
              <a:t>=32, </a:t>
            </a:r>
            <a:r>
              <a:rPr lang="ko-KR" altLang="en-US" dirty="0" err="1"/>
              <a:t>nb_epoch</a:t>
            </a:r>
            <a:r>
              <a:rPr lang="ko-KR" altLang="en-US" dirty="0"/>
              <a:t>=50)</a:t>
            </a:r>
          </a:p>
          <a:p>
            <a:endParaRPr lang="ko-KR" altLang="en-US" dirty="0"/>
          </a:p>
          <a:p>
            <a:r>
              <a:rPr lang="ko-KR" altLang="en-US" dirty="0"/>
              <a:t># 모델 평가하기 --- (※5)</a:t>
            </a:r>
          </a:p>
          <a:p>
            <a:r>
              <a:rPr lang="ko-KR" altLang="en-US" dirty="0" err="1"/>
              <a:t>score</a:t>
            </a:r>
            <a:r>
              <a:rPr lang="ko-KR" altLang="en-US" dirty="0"/>
              <a:t> = </a:t>
            </a:r>
            <a:r>
              <a:rPr lang="ko-KR" altLang="en-US" dirty="0" err="1"/>
              <a:t>model.evaluate</a:t>
            </a:r>
            <a:r>
              <a:rPr lang="ko-KR" altLang="en-US" dirty="0"/>
              <a:t>(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loss</a:t>
            </a:r>
            <a:r>
              <a:rPr lang="ko-KR" altLang="en-US" dirty="0"/>
              <a:t>=', </a:t>
            </a:r>
            <a:r>
              <a:rPr lang="ko-KR" altLang="en-US" dirty="0" err="1"/>
              <a:t>score</a:t>
            </a:r>
            <a:r>
              <a:rPr lang="ko-KR" altLang="en-US" dirty="0"/>
              <a:t>[0])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accuracy</a:t>
            </a:r>
            <a:r>
              <a:rPr lang="ko-KR" altLang="en-US" dirty="0"/>
              <a:t>=', </a:t>
            </a:r>
            <a:r>
              <a:rPr lang="ko-KR" altLang="en-US" dirty="0" err="1"/>
              <a:t>score</a:t>
            </a:r>
            <a:r>
              <a:rPr lang="ko-KR" altLang="en-US" dirty="0"/>
              <a:t>[1])</a:t>
            </a:r>
          </a:p>
        </p:txBody>
      </p:sp>
    </p:spTree>
    <p:extLst>
      <p:ext uri="{BB962C8B-B14F-4D97-AF65-F5344CB8AC3E}">
        <p14:creationId xmlns:p14="http://schemas.microsoft.com/office/powerpoint/2010/main" val="94951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229811" y="269875"/>
            <a:ext cx="9601201" cy="53105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204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caltech101_keras.py  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Using TensorFlow</a:t>
            </a:r>
            <a:r>
              <a:rPr lang="en-US" altLang="ko-KR" spc="-1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backend.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 marR="3296920">
              <a:lnSpc>
                <a:spcPct val="135400"/>
              </a:lnSpc>
            </a:pPr>
            <a:r>
              <a:rPr lang="en-US" altLang="ko-KR" spc="-10" dirty="0" err="1">
                <a:solidFill>
                  <a:srgbClr val="231F20"/>
                </a:solidFill>
                <a:latin typeface="+mn-ea"/>
                <a:cs typeface="나눔고딕코딩"/>
              </a:rPr>
              <a:t>X_train</a:t>
            </a:r>
            <a:r>
              <a:rPr lang="en-US" altLang="ko-KR" spc="-5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shape:</a:t>
            </a:r>
            <a:r>
              <a:rPr lang="en-US" altLang="ko-KR" spc="-9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(252,</a:t>
            </a:r>
            <a:r>
              <a:rPr lang="en-US" altLang="ko-KR" spc="-9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64,</a:t>
            </a:r>
            <a:r>
              <a:rPr lang="en-US" altLang="ko-KR" spc="-9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64,</a:t>
            </a:r>
            <a:r>
              <a:rPr lang="en-US" altLang="ko-KR" spc="-9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3)  </a:t>
            </a:r>
          </a:p>
          <a:p>
            <a:pPr marL="143510" marR="329692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Epoch</a:t>
            </a:r>
            <a:r>
              <a:rPr lang="en-US" altLang="ko-KR" spc="-1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1/50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252/252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[==============================]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7s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loss: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0.5871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acc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0.7722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Epoch</a:t>
            </a:r>
            <a:r>
              <a:rPr lang="en-US" altLang="ko-KR" spc="-1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2/50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252/252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[==============================]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7s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loss: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0.5001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acc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0.7952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...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Epoch</a:t>
            </a:r>
            <a:r>
              <a:rPr lang="en-US" altLang="ko-KR" spc="-13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50/50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252/252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[==============================]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8s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loss: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0.0015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acc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:</a:t>
            </a:r>
            <a:r>
              <a:rPr lang="en-US" altLang="ko-KR" spc="-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1.0000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 marR="2819400">
              <a:lnSpc>
                <a:spcPct val="2708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85/85 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[==============================]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-</a:t>
            </a:r>
            <a:r>
              <a:rPr lang="en-US" altLang="ko-KR" spc="-20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1s  </a:t>
            </a:r>
          </a:p>
          <a:p>
            <a:pPr marL="143510" marR="2819400">
              <a:lnSpc>
                <a:spcPct val="2708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loss=</a:t>
            </a:r>
            <a:r>
              <a:rPr lang="en-US" altLang="ko-KR" spc="-1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0.615852470258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accuracy=</a:t>
            </a:r>
            <a:r>
              <a:rPr lang="en-US" altLang="ko-KR" spc="-1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0.865882349716</a:t>
            </a:r>
            <a:endParaRPr lang="en-US" altLang="ko-KR" dirty="0">
              <a:latin typeface="+mn-ea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71516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6317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정밀도를 높이는 방법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CNN</a:t>
            </a:r>
            <a:r>
              <a:rPr lang="ko-KR" altLang="en-US" dirty="0">
                <a:latin typeface="+mn-ea"/>
                <a:cs typeface="Arial Unicode MS"/>
              </a:rPr>
              <a:t>을 사용해 </a:t>
            </a:r>
            <a:r>
              <a:rPr lang="ko-KR" altLang="en-US" dirty="0" err="1">
                <a:latin typeface="+mn-ea"/>
                <a:cs typeface="Arial Unicode MS"/>
              </a:rPr>
              <a:t>정답률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 smtClean="0">
                <a:latin typeface="+mn-ea"/>
                <a:cs typeface="Arial Unicode MS"/>
              </a:rPr>
              <a:t>0.87</a:t>
            </a:r>
            <a:r>
              <a:rPr lang="ko-KR" altLang="en-US" dirty="0" smtClean="0">
                <a:latin typeface="+mn-ea"/>
                <a:cs typeface="Arial Unicode MS"/>
              </a:rPr>
              <a:t>은 만족스러운 </a:t>
            </a:r>
            <a:r>
              <a:rPr lang="ko-KR" altLang="en-US" dirty="0">
                <a:latin typeface="+mn-ea"/>
                <a:cs typeface="Arial Unicode MS"/>
              </a:rPr>
              <a:t>결과가 아님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정밀도가 낮은 이유 </a:t>
            </a:r>
            <a:r>
              <a:rPr lang="en-US" altLang="ko-KR" dirty="0">
                <a:latin typeface="+mn-ea"/>
                <a:cs typeface="Arial Unicode MS"/>
              </a:rPr>
              <a:t>: </a:t>
            </a:r>
            <a:r>
              <a:rPr lang="ko-KR" altLang="en-US" dirty="0">
                <a:latin typeface="+mn-ea"/>
                <a:cs typeface="Arial Unicode MS"/>
              </a:rPr>
              <a:t>일단 샘플의 수가 너무 부족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MNIST</a:t>
            </a:r>
            <a:r>
              <a:rPr lang="ko-KR" altLang="en-US" dirty="0">
                <a:latin typeface="+mn-ea"/>
                <a:cs typeface="Arial Unicode MS"/>
              </a:rPr>
              <a:t>는 </a:t>
            </a:r>
            <a:r>
              <a:rPr lang="en-US" altLang="ko-KR" dirty="0">
                <a:latin typeface="+mn-ea"/>
                <a:cs typeface="Arial Unicode MS"/>
              </a:rPr>
              <a:t>&lt;6</a:t>
            </a:r>
            <a:r>
              <a:rPr lang="ko-KR" altLang="en-US" dirty="0">
                <a:latin typeface="+mn-ea"/>
                <a:cs typeface="Arial Unicode MS"/>
              </a:rPr>
              <a:t>만 개의 이미지</a:t>
            </a:r>
            <a:r>
              <a:rPr lang="en-US" altLang="ko-KR" dirty="0">
                <a:latin typeface="+mn-ea"/>
                <a:cs typeface="Arial Unicode MS"/>
              </a:rPr>
              <a:t>&gt;÷&lt;10</a:t>
            </a:r>
            <a:r>
              <a:rPr lang="ko-KR" altLang="en-US" dirty="0">
                <a:latin typeface="+mn-ea"/>
                <a:cs typeface="Arial Unicode MS"/>
              </a:rPr>
              <a:t>개의  카테고리</a:t>
            </a:r>
            <a:r>
              <a:rPr lang="en-US" altLang="ko-KR" dirty="0">
                <a:latin typeface="+mn-ea"/>
                <a:cs typeface="Arial Unicode MS"/>
              </a:rPr>
              <a:t>&gt;</a:t>
            </a:r>
            <a:r>
              <a:rPr lang="ko-KR" altLang="en-US" dirty="0">
                <a:latin typeface="+mn-ea"/>
                <a:cs typeface="Arial Unicode MS"/>
              </a:rPr>
              <a:t>이므로 </a:t>
            </a:r>
            <a:r>
              <a:rPr lang="en-US" altLang="ko-KR" dirty="0">
                <a:latin typeface="+mn-ea"/>
                <a:cs typeface="Arial Unicode MS"/>
              </a:rPr>
              <a:t>1</a:t>
            </a:r>
            <a:r>
              <a:rPr lang="ko-KR" altLang="en-US" dirty="0">
                <a:latin typeface="+mn-ea"/>
                <a:cs typeface="Arial Unicode MS"/>
              </a:rPr>
              <a:t>개의 카테고리에 </a:t>
            </a:r>
            <a:r>
              <a:rPr lang="en-US" altLang="ko-KR" dirty="0">
                <a:latin typeface="+mn-ea"/>
                <a:cs typeface="Arial Unicode MS"/>
              </a:rPr>
              <a:t>6000</a:t>
            </a:r>
            <a:r>
              <a:rPr lang="ko-KR" altLang="en-US" dirty="0">
                <a:latin typeface="+mn-ea"/>
                <a:cs typeface="Arial Unicode MS"/>
              </a:rPr>
              <a:t>개의 이미지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Caltech101</a:t>
            </a:r>
            <a:r>
              <a:rPr lang="ko-KR" altLang="en-US" dirty="0">
                <a:latin typeface="+mn-ea"/>
                <a:cs typeface="Arial Unicode MS"/>
              </a:rPr>
              <a:t>은 </a:t>
            </a:r>
            <a:r>
              <a:rPr lang="en-US" altLang="ko-KR" dirty="0">
                <a:latin typeface="+mn-ea"/>
                <a:cs typeface="Arial Unicode MS"/>
              </a:rPr>
              <a:t>1</a:t>
            </a:r>
            <a:r>
              <a:rPr lang="ko-KR" altLang="en-US" dirty="0">
                <a:latin typeface="+mn-ea"/>
                <a:cs typeface="Arial Unicode MS"/>
              </a:rPr>
              <a:t>개의 카테고리에 </a:t>
            </a:r>
            <a:r>
              <a:rPr lang="en-US" altLang="ko-KR" dirty="0">
                <a:latin typeface="+mn-ea"/>
                <a:cs typeface="Arial Unicode MS"/>
              </a:rPr>
              <a:t>60</a:t>
            </a:r>
            <a:r>
              <a:rPr lang="ko-KR" altLang="en-US" dirty="0">
                <a:latin typeface="+mn-ea"/>
                <a:cs typeface="Arial Unicode MS"/>
              </a:rPr>
              <a:t>개의 이미지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이미지의 각도를 약간 바꾸거나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반전하거나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확대 축소하거나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평균화하거나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노이즈를 넣거나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명암 대비와 </a:t>
            </a:r>
            <a:r>
              <a:rPr lang="ko-KR" altLang="en-US" dirty="0" err="1">
                <a:latin typeface="+mn-ea"/>
                <a:cs typeface="Arial Unicode MS"/>
              </a:rPr>
              <a:t>감마값을</a:t>
            </a:r>
            <a:r>
              <a:rPr lang="ko-KR" altLang="en-US" dirty="0">
                <a:latin typeface="+mn-ea"/>
                <a:cs typeface="Arial Unicode MS"/>
              </a:rPr>
              <a:t> 바꾼 이미지를 만들어 사용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이미지의 </a:t>
            </a:r>
            <a:r>
              <a:rPr lang="ko-KR" altLang="en-US" dirty="0" smtClean="0">
                <a:latin typeface="+mn-ea"/>
                <a:cs typeface="Arial Unicode MS"/>
              </a:rPr>
              <a:t>수를 </a:t>
            </a:r>
            <a:r>
              <a:rPr lang="ko-KR" altLang="en-US" dirty="0">
                <a:latin typeface="+mn-ea"/>
                <a:cs typeface="Arial Unicode MS"/>
              </a:rPr>
              <a:t>늘릴 때 활용할 수 있는 </a:t>
            </a:r>
            <a:r>
              <a:rPr lang="en-US" altLang="ko-KR" dirty="0">
                <a:latin typeface="+mn-ea"/>
                <a:cs typeface="Arial Unicode MS"/>
              </a:rPr>
              <a:t>PIL(Image) </a:t>
            </a:r>
            <a:r>
              <a:rPr lang="ko-KR" altLang="en-US" dirty="0">
                <a:latin typeface="+mn-ea"/>
                <a:cs typeface="Arial Unicode MS"/>
              </a:rPr>
              <a:t>메서드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DC95F1F8-D8DB-7D47-BC4D-23DFE89E1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226250"/>
              </p:ext>
            </p:extLst>
          </p:nvPr>
        </p:nvGraphicFramePr>
        <p:xfrm>
          <a:off x="537369" y="4537074"/>
          <a:ext cx="7924800" cy="1338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6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14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메서드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설명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4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Image.transpose(v)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90도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단위로  </a:t>
                      </a:r>
                      <a:r>
                        <a:rPr sz="16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이미지를  회전하거나</a:t>
                      </a:r>
                      <a:r>
                        <a:rPr sz="1600" b="1" spc="-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반전합니다.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14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Image.rotate(angle)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이미지를  </a:t>
                      </a: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angle도 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만큼</a:t>
                      </a:r>
                      <a:r>
                        <a:rPr sz="1600" b="1" spc="-8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회전합니다.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4619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3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62306" cy="1246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어떤 이미지를 잘못 분류했는지 </a:t>
            </a:r>
            <a:r>
              <a:rPr lang="ko-KR" altLang="en-US" dirty="0" smtClean="0">
                <a:latin typeface="+mn-ea"/>
                <a:cs typeface="Arial Unicode MS"/>
              </a:rPr>
              <a:t>확인해 보면 </a:t>
            </a:r>
            <a:r>
              <a:rPr lang="ko-KR" altLang="en-US" dirty="0">
                <a:latin typeface="+mn-ea"/>
                <a:cs typeface="Arial Unicode MS"/>
              </a:rPr>
              <a:t>무엇을 수정해야 할지 알 수 있음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현재 모델의 </a:t>
            </a:r>
            <a:r>
              <a:rPr lang="en-US" altLang="ko-KR" dirty="0">
                <a:latin typeface="+mn-ea"/>
                <a:cs typeface="Arial Unicode MS"/>
              </a:rPr>
              <a:t>predict() </a:t>
            </a:r>
            <a:r>
              <a:rPr lang="ko-KR" altLang="en-US" dirty="0">
                <a:latin typeface="+mn-ea"/>
                <a:cs typeface="Arial Unicode MS"/>
              </a:rPr>
              <a:t>메서드를 호출해서 예측에 실패한 이미지를 </a:t>
            </a:r>
            <a:r>
              <a:rPr lang="en-US" altLang="ko-KR" dirty="0">
                <a:latin typeface="+mn-ea"/>
                <a:cs typeface="Arial Unicode MS"/>
              </a:rPr>
              <a:t>image/error </a:t>
            </a:r>
            <a:r>
              <a:rPr lang="ko-KR" altLang="en-US" dirty="0">
                <a:latin typeface="+mn-ea"/>
                <a:cs typeface="Arial Unicode MS"/>
              </a:rPr>
              <a:t>폴더에 </a:t>
            </a:r>
            <a:r>
              <a:rPr lang="ko-KR" altLang="en-US" dirty="0" smtClean="0">
                <a:latin typeface="+mn-ea"/>
                <a:cs typeface="Arial Unicode MS"/>
              </a:rPr>
              <a:t>저장하는 프로그램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71796A8-F1C4-684C-8A4E-CB9DB53C7042}"/>
              </a:ext>
            </a:extLst>
          </p:cNvPr>
          <p:cNvSpPr/>
          <p:nvPr/>
        </p:nvSpPr>
        <p:spPr>
          <a:xfrm flipV="1">
            <a:off x="232569" y="1585390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260475"/>
            <a:ext cx="96011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err="1"/>
              <a:t>src</a:t>
            </a:r>
            <a:r>
              <a:rPr lang="ko-KR" altLang="en-US" dirty="0"/>
              <a:t>/ch7/caltech101_keras2.py에서 발췌</a:t>
            </a:r>
          </a:p>
          <a:p>
            <a:endParaRPr lang="ko-KR" altLang="en-US" dirty="0"/>
          </a:p>
          <a:p>
            <a:r>
              <a:rPr lang="ko-KR" altLang="en-US" dirty="0"/>
              <a:t># 예측하기</a:t>
            </a:r>
          </a:p>
          <a:p>
            <a:r>
              <a:rPr lang="ko-KR" altLang="en-US" dirty="0" err="1"/>
              <a:t>pre</a:t>
            </a:r>
            <a:r>
              <a:rPr lang="ko-KR" altLang="en-US" dirty="0"/>
              <a:t> = </a:t>
            </a:r>
            <a:r>
              <a:rPr lang="ko-KR" altLang="en-US" dirty="0" err="1"/>
              <a:t>model.predict</a:t>
            </a:r>
            <a:r>
              <a:rPr lang="ko-KR" altLang="en-US" dirty="0"/>
              <a:t>(</a:t>
            </a:r>
            <a:r>
              <a:rPr lang="ko-KR" altLang="en-US" dirty="0" err="1"/>
              <a:t>X_test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# 예측 결과 테스트하기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i,v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pre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pre_ans</a:t>
            </a:r>
            <a:r>
              <a:rPr lang="ko-KR" altLang="en-US" dirty="0"/>
              <a:t> = </a:t>
            </a:r>
            <a:r>
              <a:rPr lang="ko-KR" altLang="en-US" dirty="0" err="1"/>
              <a:t>v.argmax</a:t>
            </a:r>
            <a:r>
              <a:rPr lang="ko-KR" altLang="en-US" dirty="0" smtClean="0"/>
              <a:t>()</a:t>
            </a:r>
            <a:r>
              <a:rPr lang="en-US" altLang="ko-KR" dirty="0" smtClean="0"/>
              <a:t>	</a:t>
            </a:r>
            <a:r>
              <a:rPr lang="ko-KR" altLang="en-US" dirty="0" smtClean="0"/>
              <a:t># </a:t>
            </a:r>
            <a:r>
              <a:rPr lang="ko-KR" altLang="en-US" dirty="0"/>
              <a:t>예측한 레이블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ans</a:t>
            </a:r>
            <a:r>
              <a:rPr lang="ko-KR" altLang="en-US" dirty="0"/>
              <a:t> = </a:t>
            </a:r>
            <a:r>
              <a:rPr lang="ko-KR" altLang="en-US" dirty="0" err="1"/>
              <a:t>y_test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].</a:t>
            </a:r>
            <a:r>
              <a:rPr lang="ko-KR" altLang="en-US" dirty="0" err="1"/>
              <a:t>argmax</a:t>
            </a:r>
            <a:r>
              <a:rPr lang="ko-KR" altLang="en-US" dirty="0" smtClean="0"/>
              <a:t>()</a:t>
            </a:r>
            <a:r>
              <a:rPr lang="en-US" altLang="ko-KR" dirty="0" smtClean="0"/>
              <a:t>	</a:t>
            </a:r>
            <a:r>
              <a:rPr lang="ko-KR" altLang="en-US" dirty="0" smtClean="0"/>
              <a:t># </a:t>
            </a:r>
            <a:r>
              <a:rPr lang="ko-KR" altLang="en-US" dirty="0"/>
              <a:t>정답 레이블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dat</a:t>
            </a:r>
            <a:r>
              <a:rPr lang="ko-KR" altLang="en-US" dirty="0"/>
              <a:t> = </a:t>
            </a:r>
            <a:r>
              <a:rPr lang="ko-KR" altLang="en-US" dirty="0" err="1"/>
              <a:t>X_test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 smtClean="0"/>
              <a:t>]</a:t>
            </a:r>
            <a:r>
              <a:rPr lang="en-US" altLang="ko-KR" dirty="0" smtClean="0"/>
              <a:t>		</a:t>
            </a:r>
            <a:r>
              <a:rPr lang="ko-KR" altLang="en-US" dirty="0" smtClean="0"/>
              <a:t># </a:t>
            </a:r>
            <a:r>
              <a:rPr lang="ko-KR" altLang="en-US" dirty="0"/>
              <a:t>이미지 데이터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ans</a:t>
            </a:r>
            <a:r>
              <a:rPr lang="ko-KR" altLang="en-US" dirty="0"/>
              <a:t> == </a:t>
            </a:r>
            <a:r>
              <a:rPr lang="ko-KR" altLang="en-US" dirty="0" err="1"/>
              <a:t>pre_ans</a:t>
            </a:r>
            <a:r>
              <a:rPr lang="ko-KR" altLang="en-US" dirty="0"/>
              <a:t>: </a:t>
            </a:r>
            <a:r>
              <a:rPr lang="ko-KR" altLang="en-US" dirty="0" err="1" smtClean="0"/>
              <a:t>continue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	# 예측이 틀리면 무엇이 틀렸는지 출력하기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("[NG]", </a:t>
            </a:r>
            <a:r>
              <a:rPr lang="ko-KR" altLang="en-US" dirty="0" err="1"/>
              <a:t>categories</a:t>
            </a:r>
            <a:r>
              <a:rPr lang="ko-KR" altLang="en-US" dirty="0"/>
              <a:t>[</a:t>
            </a:r>
            <a:r>
              <a:rPr lang="ko-KR" altLang="en-US" dirty="0" err="1"/>
              <a:t>pre_ans</a:t>
            </a:r>
            <a:r>
              <a:rPr lang="ko-KR" altLang="en-US" dirty="0"/>
              <a:t>], "!=", </a:t>
            </a:r>
            <a:r>
              <a:rPr lang="ko-KR" altLang="en-US" dirty="0" err="1"/>
              <a:t>categories</a:t>
            </a:r>
            <a:r>
              <a:rPr lang="ko-KR" altLang="en-US" dirty="0"/>
              <a:t>[</a:t>
            </a:r>
            <a:r>
              <a:rPr lang="ko-KR" altLang="en-US" dirty="0" err="1"/>
              <a:t>ans</a:t>
            </a:r>
            <a:r>
              <a:rPr lang="ko-KR" altLang="en-US" dirty="0"/>
              <a:t>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v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	# 이미지 출력하기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fname</a:t>
            </a:r>
            <a:r>
              <a:rPr lang="ko-KR" altLang="en-US" dirty="0"/>
              <a:t> = "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error</a:t>
            </a:r>
            <a:r>
              <a:rPr lang="ko-KR" altLang="en-US" dirty="0"/>
              <a:t>/" + 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 + "-" + </a:t>
            </a:r>
            <a:r>
              <a:rPr lang="ko-KR" altLang="en-US" dirty="0" err="1"/>
              <a:t>categories</a:t>
            </a:r>
            <a:r>
              <a:rPr lang="ko-KR" altLang="en-US" dirty="0"/>
              <a:t>[</a:t>
            </a:r>
            <a:r>
              <a:rPr lang="ko-KR" altLang="en-US" dirty="0" err="1"/>
              <a:t>pre_ans</a:t>
            </a:r>
            <a:r>
              <a:rPr lang="ko-KR" altLang="en-US" dirty="0"/>
              <a:t>] + \</a:t>
            </a:r>
          </a:p>
          <a:p>
            <a:r>
              <a:rPr lang="ko-KR" altLang="en-US" dirty="0"/>
              <a:t>		"-</a:t>
            </a:r>
            <a:r>
              <a:rPr lang="ko-KR" altLang="en-US" dirty="0" err="1"/>
              <a:t>ne</a:t>
            </a:r>
            <a:r>
              <a:rPr lang="ko-KR" altLang="en-US" dirty="0"/>
              <a:t>-" + </a:t>
            </a:r>
            <a:r>
              <a:rPr lang="ko-KR" altLang="en-US" dirty="0" err="1"/>
              <a:t>categories</a:t>
            </a:r>
            <a:r>
              <a:rPr lang="ko-KR" altLang="en-US" dirty="0"/>
              <a:t>[</a:t>
            </a:r>
            <a:r>
              <a:rPr lang="ko-KR" altLang="en-US" dirty="0" err="1"/>
              <a:t>ans</a:t>
            </a:r>
            <a:r>
              <a:rPr lang="ko-KR" altLang="en-US" dirty="0"/>
              <a:t>] + ".PNG"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dat</a:t>
            </a:r>
            <a:r>
              <a:rPr lang="ko-KR" altLang="en-US" dirty="0"/>
              <a:t> *= 256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Image.fromarray</a:t>
            </a:r>
            <a:r>
              <a:rPr lang="ko-KR" altLang="en-US" dirty="0"/>
              <a:t>(np.uint8(</a:t>
            </a:r>
            <a:r>
              <a:rPr lang="ko-KR" altLang="en-US" dirty="0" err="1"/>
              <a:t>dat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img.save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71796A8-F1C4-684C-8A4E-CB9DB53C7042}"/>
              </a:ext>
            </a:extLst>
          </p:cNvPr>
          <p:cNvSpPr/>
          <p:nvPr/>
        </p:nvSpPr>
        <p:spPr>
          <a:xfrm flipV="1">
            <a:off x="232569" y="73869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749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>
            <a:extLst>
              <a:ext uri="{FF2B5EF4-FFF2-40B4-BE49-F238E27FC236}">
                <a16:creationId xmlns:a16="http://schemas.microsoft.com/office/drawing/2014/main" id="{4C638214-5ED1-BA40-80A9-A56C7D251926}"/>
              </a:ext>
            </a:extLst>
          </p:cNvPr>
          <p:cNvSpPr/>
          <p:nvPr/>
        </p:nvSpPr>
        <p:spPr>
          <a:xfrm>
            <a:off x="308769" y="1260475"/>
            <a:ext cx="2179637" cy="2179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89AC7AE3-EE94-E84A-95C1-3508E620B479}"/>
              </a:ext>
            </a:extLst>
          </p:cNvPr>
          <p:cNvSpPr/>
          <p:nvPr/>
        </p:nvSpPr>
        <p:spPr>
          <a:xfrm>
            <a:off x="2717007" y="1260475"/>
            <a:ext cx="2179637" cy="2179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801F7E5-56CB-E94C-ACC2-CC13122CD3D5}"/>
              </a:ext>
            </a:extLst>
          </p:cNvPr>
          <p:cNvSpPr/>
          <p:nvPr/>
        </p:nvSpPr>
        <p:spPr>
          <a:xfrm>
            <a:off x="5125245" y="1260475"/>
            <a:ext cx="2179637" cy="2179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7949E77-1DEE-5847-B1D8-FBDB155BC3CB}"/>
              </a:ext>
            </a:extLst>
          </p:cNvPr>
          <p:cNvSpPr/>
          <p:nvPr/>
        </p:nvSpPr>
        <p:spPr>
          <a:xfrm>
            <a:off x="7533483" y="1260475"/>
            <a:ext cx="2179637" cy="2179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099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7148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간단한 형태 인식 </a:t>
            </a:r>
            <a:r>
              <a:rPr lang="en-US" altLang="ko-KR" sz="2400" dirty="0">
                <a:latin typeface="+mn-ea"/>
                <a:cs typeface="Arial Unicode MS"/>
              </a:rPr>
              <a:t>- Average Hash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Average Hash</a:t>
            </a:r>
            <a:r>
              <a:rPr lang="ko-KR" altLang="en-US" dirty="0">
                <a:latin typeface="+mn-ea"/>
                <a:cs typeface="Arial Unicode MS"/>
              </a:rPr>
              <a:t>는 이미지를 비교 가능한 해시 값으로 나타낸 것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해시 함수 </a:t>
            </a:r>
            <a:r>
              <a:rPr lang="en-US" altLang="ko-KR" dirty="0">
                <a:latin typeface="+mn-ea"/>
                <a:cs typeface="Arial Unicode MS"/>
              </a:rPr>
              <a:t>MD5, </a:t>
            </a:r>
            <a:r>
              <a:rPr lang="en-US" altLang="ko-KR" dirty="0" smtClean="0">
                <a:latin typeface="+mn-ea"/>
                <a:cs typeface="Arial Unicode MS"/>
              </a:rPr>
              <a:t>SHA256</a:t>
            </a:r>
            <a:r>
              <a:rPr lang="ko-KR" altLang="en-US" dirty="0">
                <a:latin typeface="+mn-ea"/>
                <a:cs typeface="Arial Unicode MS"/>
              </a:rPr>
              <a:t>등을 이용하면 데이터 값을 간단한 해시 값으로 변환</a:t>
            </a:r>
            <a:r>
              <a:rPr lang="en-US" altLang="ko-KR" dirty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해시 </a:t>
            </a:r>
            <a:r>
              <a:rPr lang="ko-KR" altLang="en-US" dirty="0" smtClean="0">
                <a:latin typeface="+mn-ea"/>
                <a:cs typeface="Arial Unicode MS"/>
              </a:rPr>
              <a:t>값을 기반으로 </a:t>
            </a:r>
            <a:r>
              <a:rPr lang="ko-KR" altLang="en-US" dirty="0">
                <a:latin typeface="+mn-ea"/>
                <a:cs typeface="Arial Unicode MS"/>
              </a:rPr>
              <a:t>같은 데이터를 검출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이미지가 </a:t>
            </a:r>
            <a:r>
              <a:rPr lang="ko-KR" altLang="en-US" dirty="0" err="1" smtClean="0">
                <a:latin typeface="+mn-ea"/>
                <a:cs typeface="Arial Unicode MS"/>
              </a:rPr>
              <a:t>비슷한지를</a:t>
            </a:r>
            <a:r>
              <a:rPr lang="ko-KR" altLang="en-US" dirty="0" smtClean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검출할 때 </a:t>
            </a:r>
            <a:r>
              <a:rPr lang="en-US" altLang="ko-KR" dirty="0">
                <a:latin typeface="+mn-ea"/>
                <a:cs typeface="Arial Unicode MS"/>
              </a:rPr>
              <a:t>MD5</a:t>
            </a:r>
            <a:r>
              <a:rPr lang="ko-KR" altLang="en-US" dirty="0">
                <a:latin typeface="+mn-ea"/>
                <a:cs typeface="Arial Unicode MS"/>
              </a:rPr>
              <a:t>와 </a:t>
            </a:r>
            <a:r>
              <a:rPr lang="en-US" altLang="ko-KR" dirty="0">
                <a:latin typeface="+mn-ea"/>
                <a:cs typeface="Arial Unicode MS"/>
              </a:rPr>
              <a:t>SHA256 </a:t>
            </a:r>
            <a:r>
              <a:rPr lang="ko-KR" altLang="en-US" dirty="0">
                <a:latin typeface="+mn-ea"/>
                <a:cs typeface="Arial Unicode MS"/>
              </a:rPr>
              <a:t>등의 해시 함수를 사용하면 안 됨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완전히 같은 바이너리를 찾는 </a:t>
            </a:r>
            <a:r>
              <a:rPr lang="ko-KR" altLang="en-US" dirty="0" smtClean="0">
                <a:latin typeface="+mn-ea"/>
                <a:cs typeface="Arial Unicode MS"/>
              </a:rPr>
              <a:t>것은 의미가 </a:t>
            </a:r>
            <a:r>
              <a:rPr lang="ko-KR" altLang="en-US" dirty="0">
                <a:latin typeface="+mn-ea"/>
                <a:cs typeface="Arial Unicode MS"/>
              </a:rPr>
              <a:t>없음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이미지가 조금 다르더라도 </a:t>
            </a:r>
            <a:r>
              <a:rPr lang="ko-KR" altLang="en-US" dirty="0" smtClean="0">
                <a:latin typeface="+mn-ea"/>
                <a:cs typeface="Arial Unicode MS"/>
              </a:rPr>
              <a:t>유사 한지를 </a:t>
            </a:r>
            <a:r>
              <a:rPr lang="ko-KR" altLang="en-US" dirty="0">
                <a:latin typeface="+mn-ea"/>
                <a:cs typeface="Arial Unicode MS"/>
              </a:rPr>
              <a:t>검출해야 할 때 </a:t>
            </a:r>
            <a:r>
              <a:rPr lang="en-US" altLang="ko-KR" dirty="0">
                <a:latin typeface="+mn-ea"/>
                <a:cs typeface="Arial Unicode MS"/>
              </a:rPr>
              <a:t>Average </a:t>
            </a:r>
            <a:r>
              <a:rPr lang="en-US" altLang="ko-KR" dirty="0" smtClean="0">
                <a:latin typeface="+mn-ea"/>
                <a:cs typeface="Arial Unicode MS"/>
              </a:rPr>
              <a:t>Hash</a:t>
            </a:r>
            <a:r>
              <a:rPr lang="ko-KR" altLang="en-US" dirty="0" smtClean="0">
                <a:latin typeface="+mn-ea"/>
                <a:cs typeface="Arial Unicode MS"/>
              </a:rPr>
              <a:t>를</a:t>
            </a:r>
            <a:r>
              <a:rPr lang="en-US" altLang="ko-KR" dirty="0" smtClean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사용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구체적인 방법</a:t>
            </a:r>
            <a:endParaRPr lang="en-US" altLang="ko-KR" dirty="0">
              <a:latin typeface="+mn-ea"/>
              <a:cs typeface="Arial Unicode MS"/>
            </a:endParaRPr>
          </a:p>
          <a:p>
            <a:pPr marL="812800" lvl="1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이미지 </a:t>
            </a:r>
            <a:r>
              <a:rPr lang="ko-KR" altLang="en-US" dirty="0" smtClean="0">
                <a:latin typeface="+mn-ea"/>
                <a:cs typeface="Arial Unicode MS"/>
              </a:rPr>
              <a:t>크기를 </a:t>
            </a:r>
            <a:r>
              <a:rPr lang="en-US" altLang="ko-KR" dirty="0" smtClean="0">
                <a:latin typeface="+mn-ea"/>
                <a:cs typeface="Arial Unicode MS"/>
              </a:rPr>
              <a:t>8x8</a:t>
            </a:r>
            <a:r>
              <a:rPr lang="ko-KR" altLang="en-US" dirty="0">
                <a:latin typeface="+mn-ea"/>
                <a:cs typeface="Arial Unicode MS"/>
              </a:rPr>
              <a:t>로 축소</a:t>
            </a:r>
            <a:endParaRPr lang="en-US" altLang="ko-KR" dirty="0">
              <a:latin typeface="+mn-ea"/>
              <a:cs typeface="Arial Unicode MS"/>
            </a:endParaRPr>
          </a:p>
          <a:p>
            <a:pPr marL="812800" lvl="1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색을 그레이스케일로 변환</a:t>
            </a:r>
            <a:endParaRPr lang="en-US" altLang="ko-KR" dirty="0">
              <a:latin typeface="+mn-ea"/>
              <a:cs typeface="Arial Unicode MS"/>
            </a:endParaRPr>
          </a:p>
          <a:p>
            <a:pPr marL="812800" lvl="1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이미지의 각 픽셀의 평균을 계산</a:t>
            </a:r>
            <a:endParaRPr lang="en-US" altLang="ko-KR" dirty="0">
              <a:latin typeface="+mn-ea"/>
              <a:cs typeface="Arial Unicode MS"/>
            </a:endParaRPr>
          </a:p>
          <a:p>
            <a:pPr marL="812800" lvl="1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각 픽셀의 어두운 정도가 평균보다 크면 </a:t>
            </a:r>
            <a:r>
              <a:rPr lang="en-US" altLang="ko-KR" dirty="0" smtClean="0">
                <a:latin typeface="+mn-ea"/>
                <a:cs typeface="Arial Unicode MS"/>
              </a:rPr>
              <a:t>1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평균보다 작으면 </a:t>
            </a:r>
            <a:r>
              <a:rPr lang="en-US" altLang="ko-KR" dirty="0" smtClean="0">
                <a:latin typeface="+mn-ea"/>
                <a:cs typeface="Arial Unicode MS"/>
              </a:rPr>
              <a:t>0</a:t>
            </a:r>
            <a:r>
              <a:rPr lang="ko-KR" altLang="en-US" dirty="0" smtClean="0">
                <a:latin typeface="+mn-ea"/>
                <a:cs typeface="Arial Unicode MS"/>
              </a:rPr>
              <a:t>을 </a:t>
            </a:r>
            <a:r>
              <a:rPr lang="ko-KR" altLang="en-US" dirty="0">
                <a:latin typeface="+mn-ea"/>
                <a:cs typeface="Arial Unicode MS"/>
              </a:rPr>
              <a:t>입력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이미지의 형태를 나타내는 </a:t>
            </a:r>
            <a:r>
              <a:rPr lang="en-US" altLang="ko-KR" dirty="0">
                <a:latin typeface="+mn-ea"/>
                <a:cs typeface="Arial Unicode MS"/>
              </a:rPr>
              <a:t>8x8=64</a:t>
            </a:r>
            <a:r>
              <a:rPr lang="ko-KR" altLang="en-US" dirty="0">
                <a:latin typeface="+mn-ea"/>
                <a:cs typeface="Arial Unicode MS"/>
              </a:rPr>
              <a:t>비트 해시 값을 구함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64</a:t>
            </a:r>
            <a:r>
              <a:rPr lang="ko-KR" altLang="en-US" dirty="0">
                <a:latin typeface="+mn-ea"/>
                <a:cs typeface="Arial Unicode MS"/>
              </a:rPr>
              <a:t>비트를 비교하기만 </a:t>
            </a:r>
            <a:r>
              <a:rPr lang="ko-KR" altLang="en-US" dirty="0" smtClean="0">
                <a:latin typeface="+mn-ea"/>
                <a:cs typeface="Arial Unicode MS"/>
              </a:rPr>
              <a:t>하면 </a:t>
            </a:r>
            <a:r>
              <a:rPr lang="ko-KR" altLang="en-US" dirty="0">
                <a:latin typeface="+mn-ea"/>
                <a:cs typeface="Arial Unicode MS"/>
              </a:rPr>
              <a:t>되므로 빠르게 유사한 이미지를 검색 가능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3424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13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smtClean="0">
                <a:latin typeface="+mn-ea"/>
                <a:cs typeface="Arial Unicode MS"/>
              </a:rPr>
              <a:t>학습이 완료된 </a:t>
            </a:r>
            <a:r>
              <a:rPr lang="ko-KR" altLang="en-US" sz="2400" dirty="0">
                <a:latin typeface="+mn-ea"/>
                <a:cs typeface="Arial Unicode MS"/>
              </a:rPr>
              <a:t>모델 저장하기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+mn-ea"/>
                <a:cs typeface="Arial Unicode MS"/>
              </a:rPr>
              <a:t>Keras</a:t>
            </a:r>
            <a:r>
              <a:rPr lang="ko-KR" altLang="en-US" dirty="0">
                <a:latin typeface="+mn-ea"/>
                <a:cs typeface="Arial Unicode MS"/>
              </a:rPr>
              <a:t>로 학습한 모델을 저장하는 방법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HDF5 </a:t>
            </a:r>
            <a:r>
              <a:rPr lang="ko-KR" altLang="en-US" dirty="0" smtClean="0">
                <a:latin typeface="+mn-ea"/>
                <a:cs typeface="Arial Unicode MS"/>
              </a:rPr>
              <a:t>형식의 </a:t>
            </a:r>
            <a:r>
              <a:rPr lang="ko-KR" altLang="en-US" dirty="0">
                <a:latin typeface="+mn-ea"/>
                <a:cs typeface="Arial Unicode MS"/>
              </a:rPr>
              <a:t>데이터를 다루는 </a:t>
            </a:r>
            <a:r>
              <a:rPr lang="en-US" altLang="ko-KR" dirty="0">
                <a:latin typeface="+mn-ea"/>
                <a:cs typeface="Arial Unicode MS"/>
              </a:rPr>
              <a:t>h5py </a:t>
            </a:r>
            <a:r>
              <a:rPr lang="ko-KR" altLang="en-US" dirty="0">
                <a:latin typeface="+mn-ea"/>
                <a:cs typeface="Arial Unicode MS"/>
              </a:rPr>
              <a:t>모듈 사용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F7D7E-16FA-5E4A-9025-111B8FEA59F5}"/>
              </a:ext>
            </a:extLst>
          </p:cNvPr>
          <p:cNvSpPr txBox="1"/>
          <p:nvPr/>
        </p:nvSpPr>
        <p:spPr>
          <a:xfrm>
            <a:off x="229811" y="1641475"/>
            <a:ext cx="96012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pip3 install</a:t>
            </a:r>
            <a:r>
              <a:rPr lang="en-US" altLang="ko-KR" spc="-26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h5py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9A8FA55-7EE9-BF48-91CE-8372DCA00016}"/>
              </a:ext>
            </a:extLst>
          </p:cNvPr>
          <p:cNvSpPr/>
          <p:nvPr/>
        </p:nvSpPr>
        <p:spPr>
          <a:xfrm flipV="1">
            <a:off x="232569" y="27070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3E937D2C-7805-ED43-8FAC-2162E3BE7405}"/>
              </a:ext>
            </a:extLst>
          </p:cNvPr>
          <p:cNvSpPr/>
          <p:nvPr/>
        </p:nvSpPr>
        <p:spPr>
          <a:xfrm flipV="1">
            <a:off x="236707" y="52990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29812" y="2360553"/>
            <a:ext cx="960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err="1"/>
              <a:t>src</a:t>
            </a:r>
            <a:r>
              <a:rPr lang="ko-KR" altLang="en-US" dirty="0"/>
              <a:t>/ch7/caltech101_keras2.py에서 발췌</a:t>
            </a:r>
          </a:p>
          <a:p>
            <a:endParaRPr lang="ko-KR" altLang="en-US" dirty="0"/>
          </a:p>
          <a:p>
            <a:r>
              <a:rPr lang="ko-KR" altLang="en-US" dirty="0"/>
              <a:t>hdf5_file = "./</a:t>
            </a:r>
            <a:r>
              <a:rPr lang="ko-KR" altLang="en-US" dirty="0" err="1"/>
              <a:t>image</a:t>
            </a:r>
            <a:r>
              <a:rPr lang="ko-KR" altLang="en-US" dirty="0"/>
              <a:t>/5obj-model.hdf5"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(hdf5_file):</a:t>
            </a:r>
          </a:p>
          <a:p>
            <a:r>
              <a:rPr lang="ko-KR" altLang="en-US" dirty="0"/>
              <a:t>	# 기존에 학습된 모델 읽어 들이기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model.load_weights</a:t>
            </a:r>
            <a:r>
              <a:rPr lang="ko-KR" altLang="en-US" dirty="0"/>
              <a:t>(hdf5_file)</a:t>
            </a:r>
          </a:p>
          <a:p>
            <a:r>
              <a:rPr lang="ko-KR" altLang="en-US" dirty="0" err="1"/>
              <a:t>else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# 학습한 모델을 파일로 저장하기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model.fit</a:t>
            </a:r>
            <a:r>
              <a:rPr lang="ko-KR" altLang="en-US" dirty="0"/>
              <a:t>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batch_size</a:t>
            </a:r>
            <a:r>
              <a:rPr lang="ko-KR" altLang="en-US" dirty="0"/>
              <a:t>=32, </a:t>
            </a:r>
            <a:r>
              <a:rPr lang="ko-KR" altLang="en-US" dirty="0" err="1"/>
              <a:t>nb_epoch</a:t>
            </a:r>
            <a:r>
              <a:rPr lang="ko-KR" altLang="en-US" dirty="0"/>
              <a:t>=50)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model.save_weights</a:t>
            </a:r>
            <a:r>
              <a:rPr lang="ko-KR" altLang="en-US" dirty="0"/>
              <a:t>(hdf5_file)</a:t>
            </a:r>
          </a:p>
        </p:txBody>
      </p:sp>
    </p:spTree>
    <p:extLst>
      <p:ext uri="{BB962C8B-B14F-4D97-AF65-F5344CB8AC3E}">
        <p14:creationId xmlns:p14="http://schemas.microsoft.com/office/powerpoint/2010/main" val="156990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ED51E0D-5384-8049-8BF7-837519868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71076"/>
              </p:ext>
            </p:extLst>
          </p:nvPr>
        </p:nvGraphicFramePr>
        <p:xfrm>
          <a:off x="232569" y="346075"/>
          <a:ext cx="5971148" cy="14109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7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3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조작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메서드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이름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3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쓰기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model.save_weights(&lt;파일</a:t>
                      </a:r>
                      <a:r>
                        <a:rPr sz="1600" b="1" spc="-1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 </a:t>
                      </a:r>
                      <a:r>
                        <a:rPr sz="1600" b="1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이름&gt;)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3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읽기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model.load_weights(&lt;파일</a:t>
                      </a:r>
                      <a:r>
                        <a:rPr sz="1600" b="1" spc="-1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 </a:t>
                      </a:r>
                      <a:r>
                        <a:rPr sz="1600" b="1" spc="-6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이름&gt;)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77ED086-A69A-C34A-AD9A-B60431F88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607849"/>
              </p:ext>
            </p:extLst>
          </p:nvPr>
        </p:nvGraphicFramePr>
        <p:xfrm>
          <a:off x="232569" y="2310116"/>
          <a:ext cx="9448800" cy="141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3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형식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14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저장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메서드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4432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14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읽기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메서드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3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8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JSON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str =</a:t>
                      </a:r>
                      <a:r>
                        <a:rPr sz="1600" b="1" spc="-2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model.to_json()</a:t>
                      </a:r>
                      <a:endParaRPr sz="1600" b="1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32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model_from_json(str)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7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6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YAML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str =</a:t>
                      </a:r>
                      <a:r>
                        <a:rPr sz="1600" b="1" spc="-2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model.to_yaml()</a:t>
                      </a:r>
                      <a:endParaRPr sz="1600" b="1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32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model_from_yaml(str)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7866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50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2225" y="-54244"/>
            <a:ext cx="10296993" cy="7639319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766" y="2241766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569" y="1496597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369" y="148907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9077" y="1415318"/>
            <a:ext cx="947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-</a:t>
            </a:r>
            <a:r>
              <a:rPr lang="en-US"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3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30904" y="2225847"/>
            <a:ext cx="3607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spc="-200" dirty="0">
                <a:latin typeface="+mn-ea"/>
                <a:ea typeface="+mn-ea"/>
              </a:rPr>
              <a:t>규동 메뉴 이미지 판정하기</a:t>
            </a:r>
          </a:p>
        </p:txBody>
      </p:sp>
      <p:sp>
        <p:nvSpPr>
          <p:cNvPr id="12" name="object 12"/>
          <p:cNvSpPr/>
          <p:nvPr/>
        </p:nvSpPr>
        <p:spPr>
          <a:xfrm>
            <a:off x="1061603" y="4398524"/>
            <a:ext cx="3978310" cy="539607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이번  </a:t>
            </a:r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절에서  배울</a:t>
            </a:r>
            <a:r>
              <a:rPr lang="ko-KR" altLang="en-US" spc="-114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894" y="5375275"/>
            <a:ext cx="4773475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머신 러닝으로 규동 메뉴 판정하기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 err="1" smtClean="0">
                <a:solidFill>
                  <a:srgbClr val="414042"/>
                </a:solidFill>
                <a:latin typeface="+mn-ea"/>
                <a:cs typeface="Arial Unicode MS"/>
              </a:rPr>
              <a:t>스크레이핑부터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머신 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러닝까지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전반적인 과정</a:t>
            </a:r>
            <a:endParaRPr lang="en-US" altLang="ko-KR" spc="-120" dirty="0" smtClean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9087" y="4402194"/>
            <a:ext cx="3260691" cy="536571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알고리즘과</a:t>
            </a:r>
            <a:r>
              <a:rPr lang="ko-KR" altLang="en-US" spc="-40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5834" y="5571866"/>
            <a:ext cx="2978544" cy="328936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30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CNN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369" y="2784475"/>
            <a:ext cx="8305800" cy="1121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지금까지 배운 내용을 활용해 규동 이미지를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판정해 본다</a:t>
            </a:r>
            <a:r>
              <a:rPr lang="en-US" altLang="ko-KR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갑자기 규동이라는 말이 나와서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이상할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수 있지만 </a:t>
            </a:r>
            <a:r>
              <a:rPr lang="ko-KR" altLang="en-US" spc="-100" dirty="0" err="1">
                <a:solidFill>
                  <a:srgbClr val="414042"/>
                </a:solidFill>
                <a:latin typeface="+mn-ea"/>
                <a:cs typeface="Arial Unicode MS"/>
              </a:rPr>
              <a:t>스크레이핑으로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 이미지를 수집하고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데이터를 전처리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/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가공하고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머신 러닝으로 분석하는 방법까지 모두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살펴볼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수 있다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84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7286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규동을  판정할  수 있는  </a:t>
            </a:r>
            <a:r>
              <a:rPr lang="en-US" altLang="ko-KR" sz="2400" dirty="0">
                <a:latin typeface="+mn-ea"/>
                <a:cs typeface="Arial Unicode MS"/>
              </a:rPr>
              <a:t>PC</a:t>
            </a:r>
            <a:r>
              <a:rPr lang="ko-KR" altLang="en-US" sz="2400" dirty="0">
                <a:latin typeface="+mn-ea"/>
                <a:cs typeface="Arial Unicode MS"/>
              </a:rPr>
              <a:t>가 좋은 </a:t>
            </a:r>
            <a:r>
              <a:rPr lang="en-US" altLang="ko-KR" sz="2400" dirty="0">
                <a:latin typeface="+mn-ea"/>
                <a:cs typeface="Arial Unicode MS"/>
              </a:rPr>
              <a:t>PC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일본에서 </a:t>
            </a:r>
            <a:r>
              <a:rPr lang="en-US" altLang="ko-KR" dirty="0">
                <a:latin typeface="+mn-ea"/>
                <a:cs typeface="Arial Unicode MS"/>
              </a:rPr>
              <a:t>IT</a:t>
            </a:r>
            <a:r>
              <a:rPr lang="ko-KR" altLang="en-US" dirty="0">
                <a:latin typeface="+mn-ea"/>
                <a:cs typeface="Arial Unicode MS"/>
              </a:rPr>
              <a:t>와 관련된 일을 하고 있는 프로그래머는 대부분 규동을 자주 </a:t>
            </a:r>
            <a:r>
              <a:rPr lang="ko-KR" altLang="en-US" dirty="0" smtClean="0">
                <a:latin typeface="+mn-ea"/>
                <a:cs typeface="Arial Unicode MS"/>
              </a:rPr>
              <a:t>먹는다</a:t>
            </a:r>
            <a:r>
              <a:rPr lang="en-US" altLang="ko-KR" dirty="0" smtClean="0">
                <a:latin typeface="+mn-ea"/>
                <a:cs typeface="Arial Unicode MS"/>
              </a:rPr>
              <a:t>.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따라서 프로그래머의 가장 중요한 도구라고 할 수</a:t>
            </a:r>
            <a:r>
              <a:rPr lang="en-US" altLang="ko-KR" dirty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있는 </a:t>
            </a:r>
            <a:r>
              <a:rPr lang="en-US" altLang="ko-KR" dirty="0">
                <a:latin typeface="+mn-ea"/>
                <a:cs typeface="Arial Unicode MS"/>
              </a:rPr>
              <a:t>PC</a:t>
            </a:r>
            <a:r>
              <a:rPr lang="ko-KR" altLang="en-US" dirty="0">
                <a:latin typeface="+mn-ea"/>
                <a:cs typeface="Arial Unicode MS"/>
              </a:rPr>
              <a:t>는 규동 메뉴를 판정할 수 있어야 함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규동 사진을 전달하면 규동 메뉴를 판정하고 칼로리가 얼마나 되는지 알려주는 프로그램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 err="1">
                <a:latin typeface="+mn-ea"/>
                <a:cs typeface="Arial Unicode MS"/>
              </a:rPr>
              <a:t>스크레이핑부터</a:t>
            </a:r>
            <a:r>
              <a:rPr lang="ko-KR" altLang="en-US" sz="2400" dirty="0">
                <a:latin typeface="+mn-ea"/>
                <a:cs typeface="Arial Unicode MS"/>
              </a:rPr>
              <a:t> 시작하기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다양한 검색 엔진이 이미지 검색 서비스를 제공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플리커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 err="1">
                <a:latin typeface="+mn-ea"/>
                <a:cs typeface="Arial Unicode MS"/>
              </a:rPr>
              <a:t>인스타그램과</a:t>
            </a:r>
            <a:r>
              <a:rPr lang="ko-KR" altLang="en-US" dirty="0">
                <a:latin typeface="+mn-ea"/>
                <a:cs typeface="Arial Unicode MS"/>
              </a:rPr>
              <a:t> 같은 이미지 공유 사이트에서 수집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사진 </a:t>
            </a:r>
            <a:r>
              <a:rPr lang="ko-KR" altLang="en-US" dirty="0" smtClean="0">
                <a:latin typeface="+mn-ea"/>
                <a:cs typeface="Arial Unicode MS"/>
              </a:rPr>
              <a:t>검색에 </a:t>
            </a:r>
            <a:r>
              <a:rPr lang="ko-KR" altLang="en-US" dirty="0">
                <a:latin typeface="+mn-ea"/>
                <a:cs typeface="Arial Unicode MS"/>
              </a:rPr>
              <a:t>특화된 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제공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플리커에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6,060</a:t>
            </a:r>
            <a:r>
              <a:rPr lang="ko-KR" altLang="en-US" dirty="0">
                <a:latin typeface="+mn-ea"/>
                <a:cs typeface="Arial Unicode MS"/>
              </a:rPr>
              <a:t>개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 err="1">
                <a:latin typeface="+mn-ea"/>
                <a:cs typeface="Arial Unicode MS"/>
              </a:rPr>
              <a:t>포토주에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20,000</a:t>
            </a:r>
            <a:r>
              <a:rPr lang="ko-KR" altLang="en-US" dirty="0">
                <a:latin typeface="+mn-ea"/>
                <a:cs typeface="Arial Unicode MS"/>
              </a:rPr>
              <a:t>개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 err="1">
                <a:latin typeface="+mn-ea"/>
                <a:cs typeface="Arial Unicode MS"/>
              </a:rPr>
              <a:t>인스타그램에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61,722</a:t>
            </a:r>
            <a:r>
              <a:rPr lang="ko-KR" altLang="en-US" dirty="0">
                <a:latin typeface="+mn-ea"/>
                <a:cs typeface="Arial Unicode MS"/>
              </a:rPr>
              <a:t>개의 규동 이미지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가입 없이 쉽게 사용할 수 있는 </a:t>
            </a:r>
            <a:r>
              <a:rPr lang="ko-KR" altLang="en-US" dirty="0" err="1">
                <a:latin typeface="+mn-ea"/>
                <a:cs typeface="Arial Unicode MS"/>
              </a:rPr>
              <a:t>포토주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en-US" altLang="ko-KR" dirty="0" err="1">
                <a:latin typeface="+mn-ea"/>
                <a:cs typeface="Arial Unicode MS"/>
              </a:rPr>
              <a:t>Photozou</a:t>
            </a:r>
            <a:r>
              <a:rPr lang="en-US" altLang="ko-KR" dirty="0">
                <a:latin typeface="+mn-ea"/>
                <a:cs typeface="Arial Unicode MS"/>
              </a:rPr>
              <a:t>)</a:t>
            </a:r>
            <a:r>
              <a:rPr lang="ko-KR" altLang="en-US" dirty="0">
                <a:latin typeface="+mn-ea"/>
                <a:cs typeface="Arial Unicode MS"/>
              </a:rPr>
              <a:t> 사용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[API</a:t>
            </a:r>
            <a:r>
              <a:rPr lang="ko-KR" altLang="en-US" dirty="0">
                <a:latin typeface="+mn-ea"/>
                <a:cs typeface="Arial Unicode MS"/>
              </a:rPr>
              <a:t>의 </a:t>
            </a:r>
            <a:r>
              <a:rPr lang="en-US" altLang="ko-KR" dirty="0">
                <a:latin typeface="+mn-ea"/>
                <a:cs typeface="Arial Unicode MS"/>
              </a:rPr>
              <a:t>URL]</a:t>
            </a: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     JSON </a:t>
            </a:r>
            <a:r>
              <a:rPr lang="ko-KR" altLang="en-US" dirty="0">
                <a:latin typeface="+mn-ea"/>
                <a:cs typeface="Arial Unicode MS"/>
              </a:rPr>
              <a:t>형식</a:t>
            </a:r>
            <a:r>
              <a:rPr lang="en-US" altLang="ko-KR" dirty="0">
                <a:latin typeface="+mn-ea"/>
                <a:cs typeface="Arial Unicode MS"/>
              </a:rPr>
              <a:t>: https://</a:t>
            </a:r>
            <a:r>
              <a:rPr lang="en-US" altLang="ko-KR" dirty="0" err="1">
                <a:latin typeface="+mn-ea"/>
                <a:cs typeface="Arial Unicode MS"/>
              </a:rPr>
              <a:t>api.photozou.jp</a:t>
            </a:r>
            <a:r>
              <a:rPr lang="en-US" altLang="ko-KR" dirty="0">
                <a:latin typeface="+mn-ea"/>
                <a:cs typeface="Arial Unicode MS"/>
              </a:rPr>
              <a:t>/rest/</a:t>
            </a:r>
            <a:r>
              <a:rPr lang="en-US" altLang="ko-KR" dirty="0" err="1">
                <a:latin typeface="+mn-ea"/>
                <a:cs typeface="Arial Unicode MS"/>
              </a:rPr>
              <a:t>search_public.json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     XML </a:t>
            </a:r>
            <a:r>
              <a:rPr lang="ko-KR" altLang="en-US" dirty="0">
                <a:latin typeface="+mn-ea"/>
                <a:cs typeface="Arial Unicode MS"/>
              </a:rPr>
              <a:t>형식</a:t>
            </a:r>
            <a:r>
              <a:rPr lang="en-US" altLang="ko-KR" dirty="0">
                <a:latin typeface="+mn-ea"/>
                <a:cs typeface="Arial Unicode MS"/>
              </a:rPr>
              <a:t>: https://</a:t>
            </a:r>
            <a:r>
              <a:rPr lang="en-US" altLang="ko-KR" dirty="0" err="1">
                <a:latin typeface="+mn-ea"/>
                <a:cs typeface="Arial Unicode MS"/>
              </a:rPr>
              <a:t>api.photozou.jp</a:t>
            </a:r>
            <a:r>
              <a:rPr lang="en-US" altLang="ko-KR" dirty="0">
                <a:latin typeface="+mn-ea"/>
                <a:cs typeface="Arial Unicode MS"/>
              </a:rPr>
              <a:t>/rest/</a:t>
            </a:r>
            <a:r>
              <a:rPr lang="en-US" altLang="ko-KR" dirty="0" err="1">
                <a:latin typeface="+mn-ea"/>
                <a:cs typeface="Arial Unicode MS"/>
              </a:rPr>
              <a:t>search_public.xml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30194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F562B9E-CC21-2D4F-AD0A-53B6ABCC0747}"/>
              </a:ext>
            </a:extLst>
          </p:cNvPr>
          <p:cNvSpPr/>
          <p:nvPr/>
        </p:nvSpPr>
        <p:spPr>
          <a:xfrm>
            <a:off x="271463" y="61601"/>
            <a:ext cx="7276306" cy="5008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15">
            <a:extLst>
              <a:ext uri="{FF2B5EF4-FFF2-40B4-BE49-F238E27FC236}">
                <a16:creationId xmlns:a16="http://schemas.microsoft.com/office/drawing/2014/main" id="{4EF91697-897D-4549-8BEF-BA8BB3AA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070579"/>
              </p:ext>
            </p:extLst>
          </p:nvPr>
        </p:nvGraphicFramePr>
        <p:xfrm>
          <a:off x="271463" y="5146675"/>
          <a:ext cx="946406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9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매개변수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설명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keyword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14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타이틀,  </a:t>
                      </a:r>
                      <a:r>
                        <a:rPr sz="1600" b="1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태그, 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설명을  포함한  </a:t>
                      </a:r>
                      <a:r>
                        <a:rPr sz="16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키워드를</a:t>
                      </a:r>
                      <a:r>
                        <a:rPr sz="1600" b="1" spc="-15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지정합니다.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copyright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저작권  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정보  </a:t>
                      </a:r>
                      <a:r>
                        <a:rPr sz="1600" b="1" spc="-6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지정(normal </a:t>
                      </a:r>
                      <a:r>
                        <a:rPr sz="1600" b="1" spc="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/ </a:t>
                      </a: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creativecommons </a:t>
                      </a:r>
                      <a:r>
                        <a:rPr sz="1600" b="1" spc="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/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all)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offset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검색  </a:t>
                      </a: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오프셋  지정(생략하면</a:t>
                      </a:r>
                      <a:r>
                        <a:rPr sz="1600" b="1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0)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limit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검색  </a:t>
                      </a:r>
                      <a:r>
                        <a:rPr sz="1600" b="1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수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지정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137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5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EB25B77-62A4-FC49-A240-CE66AAA05ADC}"/>
              </a:ext>
            </a:extLst>
          </p:cNvPr>
          <p:cNvSpPr txBox="1"/>
          <p:nvPr/>
        </p:nvSpPr>
        <p:spPr>
          <a:xfrm>
            <a:off x="271463" y="193675"/>
            <a:ext cx="9525000" cy="359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https://</a:t>
            </a:r>
            <a:r>
              <a:rPr lang="en-US" altLang="ko-KR" dirty="0" err="1">
                <a:latin typeface="+mn-ea"/>
                <a:cs typeface="Arial Unicode MS"/>
              </a:rPr>
              <a:t>api.photozou.jp</a:t>
            </a:r>
            <a:r>
              <a:rPr lang="en-US" altLang="ko-KR" dirty="0">
                <a:latin typeface="+mn-ea"/>
                <a:cs typeface="Arial Unicode MS"/>
              </a:rPr>
              <a:t>/rest/</a:t>
            </a:r>
            <a:r>
              <a:rPr lang="en-US" altLang="ko-KR" dirty="0" err="1">
                <a:latin typeface="+mn-ea"/>
                <a:cs typeface="Arial Unicode MS"/>
              </a:rPr>
              <a:t>search_public.xml?keyword</a:t>
            </a:r>
            <a:r>
              <a:rPr lang="en-US" altLang="ko-KR" dirty="0">
                <a:latin typeface="+mn-ea"/>
                <a:cs typeface="Arial Unicode MS"/>
              </a:rPr>
              <a:t>=</a:t>
            </a:r>
            <a:r>
              <a:rPr lang="ko-KR" altLang="en-US" dirty="0" err="1">
                <a:latin typeface="+mn-ea"/>
                <a:cs typeface="Arial Unicode MS"/>
              </a:rPr>
              <a:t>牛丼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438D9C78-B86A-C544-845B-D46914A18DA1}"/>
              </a:ext>
            </a:extLst>
          </p:cNvPr>
          <p:cNvSpPr/>
          <p:nvPr/>
        </p:nvSpPr>
        <p:spPr>
          <a:xfrm>
            <a:off x="271463" y="650875"/>
            <a:ext cx="6895306" cy="678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221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6051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266422"/>
            <a:ext cx="96011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src/ch7/gyudon_downloader.py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sys</a:t>
            </a:r>
            <a:r>
              <a:rPr lang="ko-KR" altLang="en-US" dirty="0"/>
              <a:t>, </a:t>
            </a:r>
            <a:r>
              <a:rPr lang="ko-KR" altLang="en-US" dirty="0" err="1"/>
              <a:t>os</a:t>
            </a:r>
            <a:r>
              <a:rPr lang="ko-KR" altLang="en-US" dirty="0"/>
              <a:t>, </a:t>
            </a:r>
            <a:r>
              <a:rPr lang="ko-KR" altLang="en-US" dirty="0" err="1"/>
              <a:t>re</a:t>
            </a:r>
            <a:r>
              <a:rPr lang="ko-KR" altLang="en-US" dirty="0"/>
              <a:t>, </a:t>
            </a:r>
            <a:r>
              <a:rPr lang="ko-KR" altLang="en-US" dirty="0" err="1"/>
              <a:t>time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urllib.request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req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urllib.parse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parse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json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API의</a:t>
            </a:r>
            <a:r>
              <a:rPr lang="ko-KR" altLang="en-US" dirty="0"/>
              <a:t> URL 지정하기</a:t>
            </a:r>
          </a:p>
          <a:p>
            <a:r>
              <a:rPr lang="ko-KR" altLang="en-US" dirty="0"/>
              <a:t>PHOTOZOU_API = "https://api.photozou.jp/rest/search_public.json"</a:t>
            </a:r>
          </a:p>
          <a:p>
            <a:r>
              <a:rPr lang="ko-KR" altLang="en-US" dirty="0"/>
              <a:t>CACHE_DIR = 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cache</a:t>
            </a:r>
            <a:r>
              <a:rPr lang="ko-KR" altLang="en-US" dirty="0"/>
              <a:t>"</a:t>
            </a:r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포토주</a:t>
            </a:r>
            <a:r>
              <a:rPr lang="ko-KR" altLang="en-US" dirty="0"/>
              <a:t> </a:t>
            </a:r>
            <a:r>
              <a:rPr lang="ko-KR" altLang="en-US" dirty="0" err="1"/>
              <a:t>API로</a:t>
            </a:r>
            <a:r>
              <a:rPr lang="ko-KR" altLang="en-US" dirty="0"/>
              <a:t> 이미지 검색하기 --- (※1)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search_photo</a:t>
            </a:r>
            <a:r>
              <a:rPr lang="ko-KR" altLang="en-US" dirty="0"/>
              <a:t>(</a:t>
            </a:r>
            <a:r>
              <a:rPr lang="ko-KR" altLang="en-US" dirty="0" err="1"/>
              <a:t>keyword</a:t>
            </a:r>
            <a:r>
              <a:rPr lang="ko-KR" altLang="en-US" dirty="0"/>
              <a:t>, </a:t>
            </a:r>
            <a:r>
              <a:rPr lang="ko-KR" altLang="en-US" dirty="0" err="1"/>
              <a:t>offset</a:t>
            </a:r>
            <a:r>
              <a:rPr lang="ko-KR" altLang="en-US" dirty="0"/>
              <a:t>=0, </a:t>
            </a:r>
            <a:r>
              <a:rPr lang="ko-KR" altLang="en-US" dirty="0" err="1"/>
              <a:t>limit</a:t>
            </a:r>
            <a:r>
              <a:rPr lang="ko-KR" altLang="en-US" dirty="0"/>
              <a:t>=100):</a:t>
            </a:r>
          </a:p>
          <a:p>
            <a:r>
              <a:rPr lang="ko-KR" altLang="en-US" dirty="0"/>
              <a:t>	# API 쿼리 조합하기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keyword_enc</a:t>
            </a:r>
            <a:r>
              <a:rPr lang="ko-KR" altLang="en-US" dirty="0"/>
              <a:t> = </a:t>
            </a:r>
            <a:r>
              <a:rPr lang="ko-KR" altLang="en-US" dirty="0" err="1"/>
              <a:t>parse.quote_plus</a:t>
            </a:r>
            <a:r>
              <a:rPr lang="ko-KR" altLang="en-US" dirty="0"/>
              <a:t>(</a:t>
            </a:r>
            <a:r>
              <a:rPr lang="ko-KR" altLang="en-US" dirty="0" err="1"/>
              <a:t>keyword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q</a:t>
            </a:r>
            <a:r>
              <a:rPr lang="ko-KR" altLang="en-US" dirty="0"/>
              <a:t> = "</a:t>
            </a:r>
            <a:r>
              <a:rPr lang="ko-KR" altLang="en-US" dirty="0" err="1"/>
              <a:t>keyword</a:t>
            </a:r>
            <a:r>
              <a:rPr lang="ko-KR" altLang="en-US" dirty="0"/>
              <a:t>={0}&amp;</a:t>
            </a:r>
            <a:r>
              <a:rPr lang="ko-KR" altLang="en-US" dirty="0" err="1"/>
              <a:t>offset</a:t>
            </a:r>
            <a:r>
              <a:rPr lang="ko-KR" altLang="en-US" dirty="0"/>
              <a:t>={1}&amp;</a:t>
            </a:r>
            <a:r>
              <a:rPr lang="ko-KR" altLang="en-US" dirty="0" err="1"/>
              <a:t>limit</a:t>
            </a:r>
            <a:r>
              <a:rPr lang="ko-KR" altLang="en-US" dirty="0"/>
              <a:t>={2}".</a:t>
            </a:r>
            <a:r>
              <a:rPr lang="ko-KR" altLang="en-US" dirty="0" err="1"/>
              <a:t>format</a:t>
            </a:r>
            <a:r>
              <a:rPr lang="ko-KR" altLang="en-US" dirty="0"/>
              <a:t>(</a:t>
            </a:r>
            <a:r>
              <a:rPr lang="ko-KR" altLang="en-US" dirty="0" err="1"/>
              <a:t>keyword_enc</a:t>
            </a:r>
            <a:r>
              <a:rPr lang="ko-KR" altLang="en-US" dirty="0"/>
              <a:t>, </a:t>
            </a:r>
            <a:r>
              <a:rPr lang="ko-KR" altLang="en-US" dirty="0" err="1"/>
              <a:t>offset</a:t>
            </a:r>
            <a:r>
              <a:rPr lang="ko-KR" altLang="en-US" dirty="0"/>
              <a:t>, </a:t>
            </a:r>
            <a:r>
              <a:rPr lang="ko-KR" altLang="en-US" dirty="0" err="1"/>
              <a:t>limit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url</a:t>
            </a:r>
            <a:r>
              <a:rPr lang="ko-KR" altLang="en-US" dirty="0"/>
              <a:t> = PHOTOZOU_API + "?" + </a:t>
            </a:r>
            <a:r>
              <a:rPr lang="ko-KR" altLang="en-US" dirty="0" err="1"/>
              <a:t>q</a:t>
            </a:r>
            <a:endParaRPr lang="ko-KR" altLang="en-US" dirty="0"/>
          </a:p>
          <a:p>
            <a:r>
              <a:rPr lang="ko-KR" altLang="en-US" dirty="0"/>
              <a:t>	# 캐시 전용 폴더 만들기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(CACHE_DIR):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os.makedirs</a:t>
            </a:r>
            <a:r>
              <a:rPr lang="ko-KR" altLang="en-US" dirty="0"/>
              <a:t>(CACHE_DIR)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cache</a:t>
            </a:r>
            <a:r>
              <a:rPr lang="ko-KR" altLang="en-US" dirty="0"/>
              <a:t> = CACHE_DIR + "/" + </a:t>
            </a:r>
            <a:r>
              <a:rPr lang="ko-KR" altLang="en-US" dirty="0" err="1"/>
              <a:t>re.sub</a:t>
            </a:r>
            <a:r>
              <a:rPr lang="ko-KR" altLang="en-US" dirty="0"/>
              <a:t>(</a:t>
            </a:r>
            <a:r>
              <a:rPr lang="ko-KR" altLang="en-US" dirty="0" err="1"/>
              <a:t>r</a:t>
            </a:r>
            <a:r>
              <a:rPr lang="ko-KR" altLang="en-US" dirty="0"/>
              <a:t>'[^a-zA-Z0-9\%\#]+', '_', </a:t>
            </a:r>
            <a:r>
              <a:rPr lang="ko-KR" altLang="en-US" dirty="0" err="1"/>
              <a:t>url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</a:t>
            </a:r>
            <a:r>
              <a:rPr lang="ko-KR" altLang="en-US" dirty="0" err="1"/>
              <a:t>cache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json.load</a:t>
            </a:r>
            <a:r>
              <a:rPr lang="ko-KR" altLang="en-US" dirty="0"/>
              <a:t>(</a:t>
            </a:r>
            <a:r>
              <a:rPr lang="ko-KR" altLang="en-US" dirty="0" err="1"/>
              <a:t>open</a:t>
            </a:r>
            <a:r>
              <a:rPr lang="ko-KR" altLang="en-US" dirty="0"/>
              <a:t>(</a:t>
            </a:r>
            <a:r>
              <a:rPr lang="ko-KR" altLang="en-US" dirty="0" err="1"/>
              <a:t>cache</a:t>
            </a:r>
            <a:r>
              <a:rPr lang="ko-KR" altLang="en-US" dirty="0"/>
              <a:t>, "</a:t>
            </a:r>
            <a:r>
              <a:rPr lang="ko-KR" altLang="en-US" dirty="0" err="1"/>
              <a:t>r</a:t>
            </a:r>
            <a:r>
              <a:rPr lang="ko-KR" altLang="en-US" dirty="0"/>
              <a:t>", </a:t>
            </a:r>
            <a:r>
              <a:rPr lang="ko-KR" altLang="en-US" dirty="0" err="1"/>
              <a:t>encoding</a:t>
            </a:r>
            <a:r>
              <a:rPr lang="ko-KR" altLang="en-US" dirty="0"/>
              <a:t>="utf-8"))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("[API] " + </a:t>
            </a:r>
            <a:r>
              <a:rPr lang="ko-KR" altLang="en-US" dirty="0" err="1"/>
              <a:t>url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100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69875"/>
            <a:ext cx="9601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req.urlretrieve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, </a:t>
            </a:r>
            <a:r>
              <a:rPr lang="ko-KR" altLang="en-US" dirty="0" err="1"/>
              <a:t>cache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time.sleep</a:t>
            </a:r>
            <a:r>
              <a:rPr lang="ko-KR" altLang="en-US" dirty="0"/>
              <a:t>(1) # --- 1초 쉬기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json.load</a:t>
            </a:r>
            <a:r>
              <a:rPr lang="ko-KR" altLang="en-US" dirty="0"/>
              <a:t>(</a:t>
            </a:r>
            <a:r>
              <a:rPr lang="ko-KR" altLang="en-US" dirty="0" err="1"/>
              <a:t>open</a:t>
            </a:r>
            <a:r>
              <a:rPr lang="ko-KR" altLang="en-US" dirty="0"/>
              <a:t>(</a:t>
            </a:r>
            <a:r>
              <a:rPr lang="ko-KR" altLang="en-US" dirty="0" err="1"/>
              <a:t>cache</a:t>
            </a:r>
            <a:r>
              <a:rPr lang="ko-KR" altLang="en-US" dirty="0"/>
              <a:t>, "</a:t>
            </a:r>
            <a:r>
              <a:rPr lang="ko-KR" altLang="en-US" dirty="0" err="1"/>
              <a:t>r</a:t>
            </a:r>
            <a:r>
              <a:rPr lang="ko-KR" altLang="en-US" dirty="0"/>
              <a:t>", </a:t>
            </a:r>
            <a:r>
              <a:rPr lang="ko-KR" altLang="en-US" dirty="0" err="1"/>
              <a:t>encoding</a:t>
            </a:r>
            <a:r>
              <a:rPr lang="ko-KR" altLang="en-US" dirty="0"/>
              <a:t>="utf-8"))</a:t>
            </a:r>
          </a:p>
          <a:p>
            <a:endParaRPr lang="ko-KR" altLang="en-US" dirty="0"/>
          </a:p>
          <a:p>
            <a:r>
              <a:rPr lang="ko-KR" altLang="en-US" dirty="0"/>
              <a:t># 이미지 다운로드하기 --- (※2)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download_thumb</a:t>
            </a:r>
            <a:r>
              <a:rPr lang="ko-KR" altLang="en-US" dirty="0"/>
              <a:t>(</a:t>
            </a:r>
            <a:r>
              <a:rPr lang="ko-KR" altLang="en-US" dirty="0" err="1"/>
              <a:t>info</a:t>
            </a:r>
            <a:r>
              <a:rPr lang="ko-KR" altLang="en-US" dirty="0"/>
              <a:t>, </a:t>
            </a:r>
            <a:r>
              <a:rPr lang="ko-KR" altLang="en-US" dirty="0" err="1"/>
              <a:t>save_dir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</a:t>
            </a:r>
            <a:r>
              <a:rPr lang="ko-KR" altLang="en-US" dirty="0" err="1"/>
              <a:t>save_dir</a:t>
            </a:r>
            <a:r>
              <a:rPr lang="ko-KR" altLang="en-US" dirty="0"/>
              <a:t>): </a:t>
            </a:r>
            <a:r>
              <a:rPr lang="ko-KR" altLang="en-US" dirty="0" err="1"/>
              <a:t>os.makedirs</a:t>
            </a:r>
            <a:r>
              <a:rPr lang="ko-KR" altLang="en-US" dirty="0"/>
              <a:t>(</a:t>
            </a:r>
            <a:r>
              <a:rPr lang="ko-KR" altLang="en-US" dirty="0" err="1"/>
              <a:t>save_dir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None</a:t>
            </a:r>
            <a:r>
              <a:rPr lang="ko-KR" altLang="en-US" dirty="0"/>
              <a:t>: </a:t>
            </a:r>
            <a:r>
              <a:rPr lang="ko-KR" altLang="en-US" dirty="0" err="1"/>
              <a:t>return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"</a:t>
            </a:r>
            <a:r>
              <a:rPr lang="ko-KR" altLang="en-US" dirty="0" err="1"/>
              <a:t>photo</a:t>
            </a:r>
            <a:r>
              <a:rPr lang="ko-KR" altLang="en-US" dirty="0"/>
              <a:t>"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["</a:t>
            </a:r>
            <a:r>
              <a:rPr lang="ko-KR" altLang="en-US" dirty="0" err="1"/>
              <a:t>info</a:t>
            </a:r>
            <a:r>
              <a:rPr lang="ko-KR" altLang="en-US" dirty="0"/>
              <a:t>"]: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print</a:t>
            </a:r>
            <a:r>
              <a:rPr lang="ko-KR" altLang="en-US" dirty="0"/>
              <a:t>("[ERROR] </a:t>
            </a:r>
            <a:r>
              <a:rPr lang="ko-KR" altLang="en-US" dirty="0" err="1"/>
              <a:t>broken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return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photolist</a:t>
            </a:r>
            <a:r>
              <a:rPr lang="ko-KR" altLang="en-US" dirty="0"/>
              <a:t> = </a:t>
            </a:r>
            <a:r>
              <a:rPr lang="ko-KR" altLang="en-US" dirty="0" err="1"/>
              <a:t>info</a:t>
            </a:r>
            <a:r>
              <a:rPr lang="ko-KR" altLang="en-US" dirty="0"/>
              <a:t>["</a:t>
            </a:r>
            <a:r>
              <a:rPr lang="ko-KR" altLang="en-US" dirty="0" err="1"/>
              <a:t>info</a:t>
            </a:r>
            <a:r>
              <a:rPr lang="ko-KR" altLang="en-US" dirty="0"/>
              <a:t>"]["</a:t>
            </a:r>
            <a:r>
              <a:rPr lang="ko-KR" altLang="en-US" dirty="0" err="1"/>
              <a:t>photo</a:t>
            </a:r>
            <a:r>
              <a:rPr lang="ko-KR" altLang="en-US" dirty="0"/>
              <a:t>"]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photo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photolist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title</a:t>
            </a:r>
            <a:r>
              <a:rPr lang="ko-KR" altLang="en-US" dirty="0"/>
              <a:t> = </a:t>
            </a:r>
            <a:r>
              <a:rPr lang="ko-KR" altLang="en-US" dirty="0" err="1"/>
              <a:t>photo</a:t>
            </a:r>
            <a:r>
              <a:rPr lang="ko-KR" altLang="en-US" dirty="0"/>
              <a:t>["</a:t>
            </a:r>
            <a:r>
              <a:rPr lang="ko-KR" altLang="en-US" dirty="0" err="1"/>
              <a:t>photo_title</a:t>
            </a:r>
            <a:r>
              <a:rPr lang="ko-KR" altLang="en-US" dirty="0"/>
              <a:t>"]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photo_id</a:t>
            </a:r>
            <a:r>
              <a:rPr lang="ko-KR" altLang="en-US" dirty="0"/>
              <a:t> = </a:t>
            </a:r>
            <a:r>
              <a:rPr lang="ko-KR" altLang="en-US" dirty="0" err="1"/>
              <a:t>photo</a:t>
            </a:r>
            <a:r>
              <a:rPr lang="ko-KR" altLang="en-US" dirty="0"/>
              <a:t>["</a:t>
            </a:r>
            <a:r>
              <a:rPr lang="ko-KR" altLang="en-US" dirty="0" err="1"/>
              <a:t>photo_id</a:t>
            </a:r>
            <a:r>
              <a:rPr lang="ko-KR" altLang="en-US" dirty="0"/>
              <a:t>"]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url</a:t>
            </a:r>
            <a:r>
              <a:rPr lang="ko-KR" altLang="en-US" dirty="0"/>
              <a:t> = </a:t>
            </a:r>
            <a:r>
              <a:rPr lang="ko-KR" altLang="en-US" dirty="0" err="1"/>
              <a:t>photo</a:t>
            </a:r>
            <a:r>
              <a:rPr lang="ko-KR" altLang="en-US" dirty="0"/>
              <a:t>["</a:t>
            </a:r>
            <a:r>
              <a:rPr lang="ko-KR" altLang="en-US" dirty="0" err="1"/>
              <a:t>thumbnail_image_url</a:t>
            </a:r>
            <a:r>
              <a:rPr lang="ko-KR" altLang="en-US" dirty="0" smtClean="0"/>
              <a:t>"]</a:t>
            </a:r>
            <a:endParaRPr lang="en-US" altLang="ko-KR" dirty="0" smtClean="0"/>
          </a:p>
          <a:p>
            <a:r>
              <a:rPr lang="ko-KR" altLang="en-US" dirty="0"/>
              <a:t>		</a:t>
            </a:r>
            <a:r>
              <a:rPr lang="ko-KR" altLang="en-US" dirty="0" err="1"/>
              <a:t>path</a:t>
            </a:r>
            <a:r>
              <a:rPr lang="ko-KR" altLang="en-US" dirty="0"/>
              <a:t> = </a:t>
            </a:r>
            <a:r>
              <a:rPr lang="ko-KR" altLang="en-US" dirty="0" err="1"/>
              <a:t>save_dir</a:t>
            </a:r>
            <a:r>
              <a:rPr lang="ko-KR" altLang="en-US" dirty="0"/>
              <a:t> + "/" + 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photo_id</a:t>
            </a:r>
            <a:r>
              <a:rPr lang="ko-KR" altLang="en-US" dirty="0"/>
              <a:t>) + "_</a:t>
            </a:r>
            <a:r>
              <a:rPr lang="ko-KR" altLang="en-US" dirty="0" err="1"/>
              <a:t>thumb.jpg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</a:t>
            </a:r>
            <a:r>
              <a:rPr lang="ko-KR" altLang="en-US" dirty="0" err="1"/>
              <a:t>path</a:t>
            </a:r>
            <a:r>
              <a:rPr lang="ko-KR" altLang="en-US" dirty="0"/>
              <a:t>): </a:t>
            </a:r>
            <a:r>
              <a:rPr lang="ko-KR" altLang="en-US" dirty="0" err="1"/>
              <a:t>continue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ko-KR" altLang="en-US" dirty="0" err="1"/>
              <a:t>try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("[</a:t>
            </a:r>
            <a:r>
              <a:rPr lang="ko-KR" altLang="en-US" dirty="0" err="1"/>
              <a:t>download</a:t>
            </a:r>
            <a:r>
              <a:rPr lang="ko-KR" altLang="en-US" dirty="0"/>
              <a:t>]", </a:t>
            </a:r>
            <a:r>
              <a:rPr lang="ko-KR" altLang="en-US" dirty="0" err="1"/>
              <a:t>title</a:t>
            </a:r>
            <a:r>
              <a:rPr lang="ko-KR" altLang="en-US" dirty="0"/>
              <a:t>, </a:t>
            </a:r>
            <a:r>
              <a:rPr lang="ko-KR" altLang="en-US" dirty="0" err="1"/>
              <a:t>photo_id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req.urlretrieve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, </a:t>
            </a:r>
            <a:r>
              <a:rPr lang="ko-KR" altLang="en-US" dirty="0" err="1"/>
              <a:t>path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time.sleep</a:t>
            </a:r>
            <a:r>
              <a:rPr lang="ko-KR" altLang="en-US" dirty="0"/>
              <a:t>(1) # --- 1초 쉬기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except</a:t>
            </a:r>
            <a:r>
              <a:rPr lang="ko-KR" altLang="en-US" dirty="0"/>
              <a:t> </a:t>
            </a:r>
            <a:r>
              <a:rPr lang="ko-KR" altLang="en-US" dirty="0" err="1"/>
              <a:t>Exception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e: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("[ERROR] </a:t>
            </a:r>
            <a:r>
              <a:rPr lang="ko-KR" altLang="en-US" dirty="0" err="1"/>
              <a:t>failed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downlaod</a:t>
            </a:r>
            <a:r>
              <a:rPr lang="ko-KR" altLang="en-US" dirty="0"/>
              <a:t> </a:t>
            </a:r>
            <a:r>
              <a:rPr lang="ko-KR" altLang="en-US" dirty="0" err="1"/>
              <a:t>url</a:t>
            </a:r>
            <a:r>
              <a:rPr lang="ko-KR" altLang="en-US" dirty="0"/>
              <a:t>=", </a:t>
            </a:r>
            <a:r>
              <a:rPr lang="ko-KR" altLang="en-US" dirty="0" err="1"/>
              <a:t>url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54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93675"/>
            <a:ext cx="96011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모두 검색하고 다운로드하기 --- (※3)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download_all</a:t>
            </a:r>
            <a:r>
              <a:rPr lang="ko-KR" altLang="en-US" dirty="0"/>
              <a:t>(</a:t>
            </a:r>
            <a:r>
              <a:rPr lang="ko-KR" altLang="en-US" dirty="0" err="1"/>
              <a:t>keyword</a:t>
            </a:r>
            <a:r>
              <a:rPr lang="ko-KR" altLang="en-US" dirty="0"/>
              <a:t>, </a:t>
            </a:r>
            <a:r>
              <a:rPr lang="ko-KR" altLang="en-US" dirty="0" err="1"/>
              <a:t>save_dir</a:t>
            </a:r>
            <a:r>
              <a:rPr lang="ko-KR" altLang="en-US" dirty="0"/>
              <a:t>, </a:t>
            </a:r>
            <a:r>
              <a:rPr lang="ko-KR" altLang="en-US" dirty="0" err="1"/>
              <a:t>maxphoto</a:t>
            </a:r>
            <a:r>
              <a:rPr lang="ko-KR" altLang="en-US" dirty="0"/>
              <a:t> = 1000):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offset</a:t>
            </a:r>
            <a:r>
              <a:rPr lang="ko-KR" altLang="en-US" dirty="0"/>
              <a:t> = 0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limit</a:t>
            </a:r>
            <a:r>
              <a:rPr lang="ko-KR" altLang="en-US" dirty="0"/>
              <a:t> = 100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while</a:t>
            </a:r>
            <a:r>
              <a:rPr lang="ko-KR" altLang="en-US" dirty="0"/>
              <a:t> </a:t>
            </a:r>
            <a:r>
              <a:rPr lang="ko-KR" altLang="en-US" dirty="0" err="1"/>
              <a:t>True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# API 호출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info</a:t>
            </a:r>
            <a:r>
              <a:rPr lang="ko-KR" altLang="en-US" dirty="0"/>
              <a:t> = </a:t>
            </a:r>
            <a:r>
              <a:rPr lang="ko-KR" altLang="en-US" dirty="0" err="1"/>
              <a:t>search_photo</a:t>
            </a:r>
            <a:r>
              <a:rPr lang="ko-KR" altLang="en-US" dirty="0"/>
              <a:t>(</a:t>
            </a:r>
            <a:r>
              <a:rPr lang="ko-KR" altLang="en-US" dirty="0" err="1"/>
              <a:t>keyword</a:t>
            </a:r>
            <a:r>
              <a:rPr lang="ko-KR" altLang="en-US" dirty="0"/>
              <a:t>, </a:t>
            </a:r>
            <a:r>
              <a:rPr lang="ko-KR" altLang="en-US" dirty="0" err="1"/>
              <a:t>offset</a:t>
            </a:r>
            <a:r>
              <a:rPr lang="ko-KR" altLang="en-US" dirty="0"/>
              <a:t>=</a:t>
            </a:r>
            <a:r>
              <a:rPr lang="ko-KR" altLang="en-US" dirty="0" err="1"/>
              <a:t>offset</a:t>
            </a:r>
            <a:r>
              <a:rPr lang="ko-KR" altLang="en-US" dirty="0"/>
              <a:t>, </a:t>
            </a:r>
            <a:r>
              <a:rPr lang="ko-KR" altLang="en-US" dirty="0" err="1"/>
              <a:t>limit</a:t>
            </a:r>
            <a:r>
              <a:rPr lang="ko-KR" altLang="en-US" dirty="0"/>
              <a:t>=</a:t>
            </a:r>
            <a:r>
              <a:rPr lang="ko-KR" altLang="en-US" dirty="0" err="1"/>
              <a:t>limit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None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("[ERROR] 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result</a:t>
            </a:r>
            <a:r>
              <a:rPr lang="ko-KR" altLang="en-US" dirty="0"/>
              <a:t>"); </a:t>
            </a:r>
            <a:r>
              <a:rPr lang="ko-KR" altLang="en-US" dirty="0" err="1" smtClean="0"/>
              <a:t>return</a:t>
            </a:r>
            <a:endParaRPr lang="en-US" altLang="ko-KR" dirty="0" smtClean="0"/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not</a:t>
            </a:r>
            <a:r>
              <a:rPr lang="ko-KR" altLang="en-US" dirty="0"/>
              <a:t> "</a:t>
            </a:r>
            <a:r>
              <a:rPr lang="ko-KR" altLang="en-US" dirty="0" err="1"/>
              <a:t>info</a:t>
            </a:r>
            <a:r>
              <a:rPr lang="ko-KR" altLang="en-US" dirty="0"/>
              <a:t>"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) </a:t>
            </a:r>
            <a:r>
              <a:rPr lang="ko-KR" altLang="en-US" dirty="0" err="1"/>
              <a:t>or</a:t>
            </a:r>
            <a:r>
              <a:rPr lang="ko-KR" altLang="en-US" dirty="0"/>
              <a:t> (</a:t>
            </a:r>
            <a:r>
              <a:rPr lang="ko-KR" altLang="en-US" dirty="0" err="1"/>
              <a:t>not</a:t>
            </a:r>
            <a:r>
              <a:rPr lang="ko-KR" altLang="en-US" dirty="0"/>
              <a:t> "</a:t>
            </a:r>
            <a:r>
              <a:rPr lang="ko-KR" altLang="en-US" dirty="0" err="1"/>
              <a:t>photo_num</a:t>
            </a:r>
            <a:r>
              <a:rPr lang="ko-KR" altLang="en-US" dirty="0"/>
              <a:t>"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["</a:t>
            </a:r>
            <a:r>
              <a:rPr lang="ko-KR" altLang="en-US" dirty="0" err="1"/>
              <a:t>info</a:t>
            </a:r>
            <a:r>
              <a:rPr lang="ko-KR" altLang="en-US" dirty="0"/>
              <a:t>"]):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("[ERROR] </a:t>
            </a:r>
            <a:r>
              <a:rPr lang="ko-KR" altLang="en-US" dirty="0" err="1"/>
              <a:t>broken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r>
              <a:rPr lang="ko-KR" altLang="en-US" dirty="0"/>
              <a:t>"); </a:t>
            </a:r>
            <a:r>
              <a:rPr lang="ko-KR" altLang="en-US" dirty="0" err="1"/>
              <a:t>return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ko-KR" altLang="en-US" dirty="0" err="1"/>
              <a:t>photo_num</a:t>
            </a:r>
            <a:r>
              <a:rPr lang="ko-KR" altLang="en-US" dirty="0"/>
              <a:t> = </a:t>
            </a:r>
            <a:r>
              <a:rPr lang="ko-KR" altLang="en-US" dirty="0" err="1"/>
              <a:t>info</a:t>
            </a:r>
            <a:r>
              <a:rPr lang="ko-KR" altLang="en-US" dirty="0"/>
              <a:t>["</a:t>
            </a:r>
            <a:r>
              <a:rPr lang="ko-KR" altLang="en-US" dirty="0" err="1"/>
              <a:t>info</a:t>
            </a:r>
            <a:r>
              <a:rPr lang="ko-KR" altLang="en-US" dirty="0"/>
              <a:t>"]["</a:t>
            </a:r>
            <a:r>
              <a:rPr lang="ko-KR" altLang="en-US" dirty="0" err="1"/>
              <a:t>photo_num</a:t>
            </a:r>
            <a:r>
              <a:rPr lang="ko-KR" altLang="en-US" dirty="0"/>
              <a:t>"]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photo_num</a:t>
            </a:r>
            <a:r>
              <a:rPr lang="ko-KR" altLang="en-US" dirty="0"/>
              <a:t> == 0: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photo_num</a:t>
            </a:r>
            <a:r>
              <a:rPr lang="ko-KR" altLang="en-US" dirty="0"/>
              <a:t> = 0, </a:t>
            </a:r>
            <a:r>
              <a:rPr lang="ko-KR" altLang="en-US" dirty="0" err="1"/>
              <a:t>offset</a:t>
            </a:r>
            <a:r>
              <a:rPr lang="ko-KR" altLang="en-US" dirty="0"/>
              <a:t>=", </a:t>
            </a:r>
            <a:r>
              <a:rPr lang="ko-KR" altLang="en-US" dirty="0" err="1"/>
              <a:t>offset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return</a:t>
            </a:r>
            <a:endParaRPr lang="ko-KR" altLang="en-US" dirty="0"/>
          </a:p>
          <a:p>
            <a:r>
              <a:rPr lang="ko-KR" altLang="en-US" dirty="0"/>
              <a:t>		# 사진 정보가 포함돼 있으면 다운받기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print</a:t>
            </a:r>
            <a:r>
              <a:rPr lang="ko-KR" altLang="en-US" dirty="0"/>
              <a:t>("*** </a:t>
            </a:r>
            <a:r>
              <a:rPr lang="ko-KR" altLang="en-US" dirty="0" err="1"/>
              <a:t>download</a:t>
            </a:r>
            <a:r>
              <a:rPr lang="ko-KR" altLang="en-US" dirty="0"/>
              <a:t> </a:t>
            </a:r>
            <a:r>
              <a:rPr lang="ko-KR" altLang="en-US" dirty="0" err="1"/>
              <a:t>offset</a:t>
            </a:r>
            <a:r>
              <a:rPr lang="ko-KR" altLang="en-US" dirty="0"/>
              <a:t>=", </a:t>
            </a:r>
            <a:r>
              <a:rPr lang="ko-KR" altLang="en-US" dirty="0" err="1"/>
              <a:t>offset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download_thumb</a:t>
            </a:r>
            <a:r>
              <a:rPr lang="ko-KR" altLang="en-US" dirty="0"/>
              <a:t>(</a:t>
            </a:r>
            <a:r>
              <a:rPr lang="ko-KR" altLang="en-US" dirty="0" err="1"/>
              <a:t>info</a:t>
            </a:r>
            <a:r>
              <a:rPr lang="ko-KR" altLang="en-US" dirty="0"/>
              <a:t>, </a:t>
            </a:r>
            <a:r>
              <a:rPr lang="ko-KR" altLang="en-US" dirty="0" err="1"/>
              <a:t>save_dir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offset</a:t>
            </a:r>
            <a:r>
              <a:rPr lang="ko-KR" altLang="en-US" dirty="0"/>
              <a:t> += </a:t>
            </a:r>
            <a:r>
              <a:rPr lang="ko-KR" altLang="en-US" dirty="0" err="1"/>
              <a:t>limit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offset</a:t>
            </a:r>
            <a:r>
              <a:rPr lang="ko-KR" altLang="en-US" dirty="0"/>
              <a:t> &gt;= </a:t>
            </a:r>
            <a:r>
              <a:rPr lang="ko-KR" altLang="en-US" dirty="0" err="1"/>
              <a:t>maxphoto</a:t>
            </a:r>
            <a:r>
              <a:rPr lang="ko-KR" altLang="en-US" dirty="0"/>
              <a:t>: </a:t>
            </a:r>
            <a:r>
              <a:rPr lang="ko-KR" altLang="en-US" dirty="0" err="1"/>
              <a:t>break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__</a:t>
            </a:r>
            <a:r>
              <a:rPr lang="ko-KR" altLang="en-US" dirty="0" err="1"/>
              <a:t>name</a:t>
            </a:r>
            <a:r>
              <a:rPr lang="ko-KR" altLang="en-US" dirty="0"/>
              <a:t>__  == '__</a:t>
            </a:r>
            <a:r>
              <a:rPr lang="ko-KR" altLang="en-US" dirty="0" err="1"/>
              <a:t>main</a:t>
            </a:r>
            <a:r>
              <a:rPr lang="ko-KR" altLang="en-US" dirty="0"/>
              <a:t>__':</a:t>
            </a:r>
          </a:p>
          <a:p>
            <a:r>
              <a:rPr lang="ko-KR" altLang="en-US" dirty="0"/>
              <a:t>	# 모듈로 사용할 수 있게 설정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download_all</a:t>
            </a:r>
            <a:r>
              <a:rPr lang="ko-KR" altLang="en-US" dirty="0"/>
              <a:t>(" ", 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gyudon</a:t>
            </a:r>
            <a:r>
              <a:rPr lang="ko-KR" altLang="en-US" dirty="0"/>
              <a:t>") # --- (※4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70821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315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229811" y="269875"/>
            <a:ext cx="9601201" cy="81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gyudon_downloader.py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...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7FD4CD3-48E2-8341-8AA9-C1D2A74A4804}"/>
              </a:ext>
            </a:extLst>
          </p:cNvPr>
          <p:cNvSpPr/>
          <p:nvPr/>
        </p:nvSpPr>
        <p:spPr>
          <a:xfrm>
            <a:off x="229811" y="1336675"/>
            <a:ext cx="9601201" cy="5372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43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36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이미지를 다룰 때 </a:t>
            </a:r>
            <a:r>
              <a:rPr lang="ko-KR" altLang="en-US" dirty="0" err="1">
                <a:latin typeface="+mn-ea"/>
                <a:cs typeface="Arial Unicode MS"/>
              </a:rPr>
              <a:t>파이썬의</a:t>
            </a:r>
            <a:r>
              <a:rPr lang="ko-KR" altLang="en-US" dirty="0">
                <a:latin typeface="+mn-ea"/>
                <a:cs typeface="Arial Unicode MS"/>
              </a:rPr>
              <a:t> 이미지 라이브러리 </a:t>
            </a:r>
            <a:r>
              <a:rPr lang="en-US" altLang="ko-KR" dirty="0">
                <a:latin typeface="+mn-ea"/>
                <a:cs typeface="Arial Unicode MS"/>
              </a:rPr>
              <a:t>Pillow</a:t>
            </a:r>
            <a:r>
              <a:rPr lang="ko-KR" altLang="en-US" dirty="0">
                <a:latin typeface="+mn-ea"/>
                <a:cs typeface="Arial Unicode MS"/>
              </a:rPr>
              <a:t>를 </a:t>
            </a:r>
            <a:r>
              <a:rPr lang="ko-KR" altLang="en-US" dirty="0" smtClean="0">
                <a:latin typeface="+mn-ea"/>
                <a:cs typeface="Arial Unicode MS"/>
              </a:rPr>
              <a:t>사용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229811" y="650875"/>
            <a:ext cx="96012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pip3 install</a:t>
            </a:r>
            <a:r>
              <a:rPr lang="en-US" altLang="ko-KR" spc="-26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Pillow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9812" y="1841560"/>
            <a:ext cx="96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smtClean="0"/>
              <a:t>src/ch7/avhash.py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PIL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Image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이미지 데이터를 </a:t>
            </a:r>
            <a:r>
              <a:rPr lang="ko-KR" altLang="en-US" dirty="0" err="1"/>
              <a:t>Average</a:t>
            </a:r>
            <a:r>
              <a:rPr lang="ko-KR" altLang="en-US" dirty="0"/>
              <a:t> </a:t>
            </a:r>
            <a:r>
              <a:rPr lang="ko-KR" altLang="en-US" dirty="0" err="1"/>
              <a:t>Hash로</a:t>
            </a:r>
            <a:r>
              <a:rPr lang="ko-KR" altLang="en-US" dirty="0"/>
              <a:t> 변환하기 --- (※1)  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average_hash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 = 16):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Image.open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 # 이미지 데이터 열기---(※2)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img.convert</a:t>
            </a:r>
            <a:r>
              <a:rPr lang="ko-KR" altLang="en-US" dirty="0"/>
              <a:t>('</a:t>
            </a:r>
            <a:r>
              <a:rPr lang="ko-KR" altLang="en-US" dirty="0" err="1"/>
              <a:t>L</a:t>
            </a:r>
            <a:r>
              <a:rPr lang="ko-KR" altLang="en-US" dirty="0"/>
              <a:t>') # 그레이스케일로 변환하기 --- (※3)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img.resize</a:t>
            </a:r>
            <a:r>
              <a:rPr lang="ko-KR" altLang="en-US" dirty="0"/>
              <a:t>((</a:t>
            </a:r>
            <a:r>
              <a:rPr lang="ko-KR" altLang="en-US" dirty="0" err="1"/>
              <a:t>size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), </a:t>
            </a:r>
            <a:r>
              <a:rPr lang="ko-KR" altLang="en-US" dirty="0" err="1"/>
              <a:t>Image.ANTIALIAS</a:t>
            </a:r>
            <a:r>
              <a:rPr lang="ko-KR" altLang="en-US" dirty="0"/>
              <a:t>) # 리사이즈하기 --- (※4)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pixel_data</a:t>
            </a:r>
            <a:r>
              <a:rPr lang="ko-KR" altLang="en-US" dirty="0"/>
              <a:t> = </a:t>
            </a:r>
            <a:r>
              <a:rPr lang="ko-KR" altLang="en-US" dirty="0" err="1"/>
              <a:t>img.getdata</a:t>
            </a:r>
            <a:r>
              <a:rPr lang="ko-KR" altLang="en-US" dirty="0"/>
              <a:t>() # 픽셀 데이터 가져오기 --- (※5)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pixels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pixel_data</a:t>
            </a:r>
            <a:r>
              <a:rPr lang="ko-KR" altLang="en-US" dirty="0"/>
              <a:t>) # </a:t>
            </a:r>
            <a:r>
              <a:rPr lang="ko-KR" altLang="en-US" dirty="0" err="1"/>
              <a:t>Numpy</a:t>
            </a:r>
            <a:r>
              <a:rPr lang="ko-KR" altLang="en-US" dirty="0"/>
              <a:t> 배열로 변환하기 --- (※6)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pixels</a:t>
            </a:r>
            <a:r>
              <a:rPr lang="ko-KR" altLang="en-US" dirty="0"/>
              <a:t> = </a:t>
            </a:r>
            <a:r>
              <a:rPr lang="ko-KR" altLang="en-US" dirty="0" err="1"/>
              <a:t>pixels.reshape</a:t>
            </a:r>
            <a:r>
              <a:rPr lang="ko-KR" altLang="en-US" dirty="0"/>
              <a:t>((</a:t>
            </a:r>
            <a:r>
              <a:rPr lang="ko-KR" altLang="en-US" dirty="0" err="1"/>
              <a:t>size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)) # 2차원 배열로 변환하기 --- (※7)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avg</a:t>
            </a:r>
            <a:r>
              <a:rPr lang="ko-KR" altLang="en-US" dirty="0"/>
              <a:t> = </a:t>
            </a:r>
            <a:r>
              <a:rPr lang="ko-KR" altLang="en-US" dirty="0" err="1"/>
              <a:t>pixels.mean</a:t>
            </a:r>
            <a:r>
              <a:rPr lang="ko-KR" altLang="en-US" dirty="0"/>
              <a:t>() # 평균 구하기 --- (※8)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diff</a:t>
            </a:r>
            <a:r>
              <a:rPr lang="ko-KR" altLang="en-US" dirty="0"/>
              <a:t> = 1 * (</a:t>
            </a:r>
            <a:r>
              <a:rPr lang="ko-KR" altLang="en-US" dirty="0" err="1"/>
              <a:t>pixels</a:t>
            </a:r>
            <a:r>
              <a:rPr lang="ko-KR" altLang="en-US" dirty="0"/>
              <a:t> &gt; </a:t>
            </a:r>
            <a:r>
              <a:rPr lang="ko-KR" altLang="en-US" dirty="0" err="1"/>
              <a:t>avg</a:t>
            </a:r>
            <a:r>
              <a:rPr lang="ko-KR" altLang="en-US" dirty="0"/>
              <a:t>) # 평균보다 크면 1, 작으면 0으로 변환하기 --- (※9)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diff</a:t>
            </a:r>
            <a:endParaRPr lang="ko-KR" alt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9054DE4-32CC-B64D-B12F-5839F6809330}"/>
              </a:ext>
            </a:extLst>
          </p:cNvPr>
          <p:cNvSpPr/>
          <p:nvPr/>
        </p:nvSpPr>
        <p:spPr>
          <a:xfrm flipV="1">
            <a:off x="232569" y="2253041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5647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3824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교사 데이터 만들기 </a:t>
            </a:r>
            <a:r>
              <a:rPr lang="en-US" altLang="ko-KR" sz="2400" dirty="0">
                <a:latin typeface="+mn-ea"/>
                <a:cs typeface="Arial Unicode MS"/>
              </a:rPr>
              <a:t>- </a:t>
            </a:r>
            <a:r>
              <a:rPr lang="ko-KR" altLang="en-US" sz="2400" dirty="0">
                <a:latin typeface="+mn-ea"/>
                <a:cs typeface="Arial Unicode MS"/>
              </a:rPr>
              <a:t>수작업으로 규동 분류하기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일반적인 </a:t>
            </a:r>
            <a:r>
              <a:rPr lang="ko-KR" altLang="en-US" dirty="0" smtClean="0">
                <a:latin typeface="+mn-ea"/>
                <a:cs typeface="Arial Unicode MS"/>
              </a:rPr>
              <a:t>머신 러닝을 </a:t>
            </a:r>
            <a:r>
              <a:rPr lang="ko-KR" altLang="en-US" dirty="0">
                <a:latin typeface="+mn-ea"/>
                <a:cs typeface="Arial Unicode MS"/>
              </a:rPr>
              <a:t>수행할 때도 사람이 하나하나 확인하며 분류해야 신뢰성이 높음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하나하나 분류하는 것이 </a:t>
            </a:r>
            <a:r>
              <a:rPr lang="ko-KR" altLang="en-US" dirty="0" smtClean="0">
                <a:latin typeface="+mn-ea"/>
                <a:cs typeface="Arial Unicode MS"/>
              </a:rPr>
              <a:t>머신 러닝에서 </a:t>
            </a:r>
            <a:r>
              <a:rPr lang="ko-KR" altLang="en-US" dirty="0">
                <a:latin typeface="+mn-ea"/>
                <a:cs typeface="Arial Unicode MS"/>
              </a:rPr>
              <a:t>가장 귀찮고 힘든 부분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 분류를 위한 웹 애플리케이션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웹 애플리케이션을 만들면 원격으로 가족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친구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아르바이트로 고용한 사람 등을 활용해 이미지를 분류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저렴한 </a:t>
            </a:r>
            <a:r>
              <a:rPr lang="ko-KR" altLang="en-US" dirty="0" err="1">
                <a:latin typeface="+mn-ea"/>
                <a:cs typeface="Arial Unicode MS"/>
              </a:rPr>
              <a:t>렌탈</a:t>
            </a:r>
            <a:r>
              <a:rPr lang="ko-KR" altLang="en-US" dirty="0">
                <a:latin typeface="+mn-ea"/>
                <a:cs typeface="Arial Unicode MS"/>
              </a:rPr>
              <a:t> 서버에서 애플리케이션을 돌릴 수 있게 </a:t>
            </a:r>
            <a:r>
              <a:rPr lang="ko-KR" altLang="en-US" dirty="0" err="1">
                <a:latin typeface="+mn-ea"/>
                <a:cs typeface="Arial Unicode MS"/>
              </a:rPr>
              <a:t>파이썬이</a:t>
            </a:r>
            <a:r>
              <a:rPr lang="ko-KR" altLang="en-US" dirty="0">
                <a:latin typeface="+mn-ea"/>
                <a:cs typeface="Arial Unicode MS"/>
              </a:rPr>
              <a:t> 아니라 </a:t>
            </a:r>
            <a:r>
              <a:rPr lang="en-US" altLang="ko-KR" dirty="0">
                <a:latin typeface="+mn-ea"/>
                <a:cs typeface="Arial Unicode MS"/>
              </a:rPr>
              <a:t>PHP</a:t>
            </a:r>
            <a:r>
              <a:rPr lang="ko-KR" altLang="en-US" dirty="0">
                <a:latin typeface="+mn-ea"/>
                <a:cs typeface="Arial Unicode MS"/>
              </a:rPr>
              <a:t>로 웹 애플리케이션 생성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870710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8F147711-CBC0-C549-B17B-80FFE49202D7}"/>
              </a:ext>
            </a:extLst>
          </p:cNvPr>
          <p:cNvSpPr txBox="1"/>
          <p:nvPr/>
        </p:nvSpPr>
        <p:spPr>
          <a:xfrm>
            <a:off x="218814" y="755952"/>
            <a:ext cx="9601201" cy="332392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- gyudon-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hand.php</a:t>
            </a:r>
            <a:endParaRPr lang="en-US" altLang="ko-KR" spc="-35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+ &lt;image&gt;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&lt;gyudon&gt; --- </a:t>
            </a:r>
            <a:r>
              <a:rPr lang="ko-KR" altLang="en-US" spc="-35" dirty="0" err="1">
                <a:solidFill>
                  <a:srgbClr val="231F20"/>
                </a:solidFill>
                <a:latin typeface="+mn-ea"/>
                <a:cs typeface="나눔고딕코딩"/>
              </a:rPr>
              <a:t>미분류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 규동 이미지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&lt;normal&gt;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일반 규동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beni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생강 규동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negi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양파 규동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&lt;cheese&gt;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치즈 규동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kimuti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김치 규동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	| - &lt;other&gt; ---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기타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(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사용하지 않을 이미지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B3A8D3A-8D64-FC43-881A-B340E060AFC5}"/>
              </a:ext>
            </a:extLst>
          </p:cNvPr>
          <p:cNvSpPr txBox="1"/>
          <p:nvPr/>
        </p:nvSpPr>
        <p:spPr>
          <a:xfrm>
            <a:off x="271463" y="117475"/>
            <a:ext cx="9525000" cy="36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프로그램의 폴더 구조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56852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93675"/>
            <a:ext cx="96011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err="1"/>
              <a:t>src</a:t>
            </a:r>
            <a:r>
              <a:rPr lang="ko-KR" altLang="en-US" dirty="0"/>
              <a:t>/ch7/</a:t>
            </a:r>
            <a:r>
              <a:rPr lang="ko-KR" altLang="en-US" dirty="0" err="1"/>
              <a:t>gyudon-hand.php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&lt;?</a:t>
            </a:r>
            <a:r>
              <a:rPr lang="ko-KR" altLang="en-US" dirty="0" err="1"/>
              <a:t>php</a:t>
            </a:r>
            <a:endParaRPr lang="ko-KR" altLang="en-US" dirty="0"/>
          </a:p>
          <a:p>
            <a:r>
              <a:rPr lang="ko-KR" altLang="en-US" dirty="0"/>
              <a:t>$</a:t>
            </a:r>
            <a:r>
              <a:rPr lang="ko-KR" altLang="en-US" dirty="0" err="1"/>
              <a:t>self</a:t>
            </a:r>
            <a:r>
              <a:rPr lang="ko-KR" altLang="en-US" dirty="0"/>
              <a:t> = "</a:t>
            </a:r>
            <a:r>
              <a:rPr lang="ko-KR" altLang="en-US" dirty="0" err="1"/>
              <a:t>gyudon-hand.php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$</a:t>
            </a:r>
            <a:r>
              <a:rPr lang="ko-KR" altLang="en-US" dirty="0" err="1"/>
              <a:t>base_dir</a:t>
            </a:r>
            <a:r>
              <a:rPr lang="ko-KR" altLang="en-US" dirty="0"/>
              <a:t> = </a:t>
            </a:r>
            <a:r>
              <a:rPr lang="ko-KR" altLang="en-US" dirty="0" err="1"/>
              <a:t>dirname</a:t>
            </a:r>
            <a:r>
              <a:rPr lang="ko-KR" altLang="en-US" dirty="0"/>
              <a:t>( FILE ).  "/</a:t>
            </a:r>
            <a:r>
              <a:rPr lang="ko-KR" altLang="en-US" dirty="0" err="1"/>
              <a:t>image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$</a:t>
            </a:r>
            <a:r>
              <a:rPr lang="ko-KR" altLang="en-US" dirty="0" err="1"/>
              <a:t>unknown_dir</a:t>
            </a:r>
            <a:r>
              <a:rPr lang="ko-KR" altLang="en-US" dirty="0"/>
              <a:t> = "</a:t>
            </a:r>
            <a:r>
              <a:rPr lang="ko-KR" altLang="en-US" dirty="0" err="1"/>
              <a:t>gyudon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$</a:t>
            </a:r>
            <a:r>
              <a:rPr lang="ko-KR" altLang="en-US" dirty="0" err="1"/>
              <a:t>dirs</a:t>
            </a:r>
            <a:r>
              <a:rPr lang="ko-KR" altLang="en-US" dirty="0"/>
              <a:t> = </a:t>
            </a:r>
            <a:r>
              <a:rPr lang="ko-KR" altLang="en-US" dirty="0" err="1"/>
              <a:t>array</a:t>
            </a:r>
            <a:r>
              <a:rPr lang="ko-KR" altLang="en-US" dirty="0"/>
              <a:t>(</a:t>
            </a:r>
          </a:p>
          <a:p>
            <a:r>
              <a:rPr lang="ko-KR" altLang="en-US" dirty="0"/>
              <a:t>	"일반 규동" =&gt; "</a:t>
            </a:r>
            <a:r>
              <a:rPr lang="ko-KR" altLang="en-US" dirty="0" err="1"/>
              <a:t>normal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	"생강 규동" =&gt; "</a:t>
            </a:r>
            <a:r>
              <a:rPr lang="ko-KR" altLang="en-US" dirty="0" err="1"/>
              <a:t>beni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	"양파 규동" =&gt; "</a:t>
            </a:r>
            <a:r>
              <a:rPr lang="ko-KR" altLang="en-US" dirty="0" err="1"/>
              <a:t>negi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	"치즈 규동" =&gt; "</a:t>
            </a:r>
            <a:r>
              <a:rPr lang="ko-KR" altLang="en-US" dirty="0" err="1"/>
              <a:t>cheese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	"김치 규동" =&gt; "</a:t>
            </a:r>
            <a:r>
              <a:rPr lang="ko-KR" altLang="en-US" dirty="0" err="1"/>
              <a:t>kimuti</a:t>
            </a:r>
            <a:r>
              <a:rPr lang="ko-KR" altLang="en-US" dirty="0"/>
              <a:t>",  </a:t>
            </a:r>
          </a:p>
          <a:p>
            <a:r>
              <a:rPr lang="ko-KR" altLang="en-US" dirty="0"/>
              <a:t>	"기타" =&gt; "</a:t>
            </a:r>
            <a:r>
              <a:rPr lang="ko-KR" altLang="en-US" dirty="0" err="1"/>
              <a:t>other</a:t>
            </a:r>
            <a:r>
              <a:rPr lang="ko-KR" altLang="en-US" dirty="0"/>
              <a:t>",</a:t>
            </a:r>
          </a:p>
          <a:p>
            <a:r>
              <a:rPr lang="ko-KR" altLang="en-US" dirty="0"/>
              <a:t>);</a:t>
            </a:r>
          </a:p>
          <a:p>
            <a:r>
              <a:rPr lang="ko-KR" altLang="en-US" dirty="0"/>
              <a:t>// 필요한 폴더 생성하기</a:t>
            </a:r>
          </a:p>
          <a:p>
            <a:r>
              <a:rPr lang="ko-KR" altLang="en-US" dirty="0" err="1"/>
              <a:t>foreach</a:t>
            </a:r>
            <a:r>
              <a:rPr lang="ko-KR" altLang="en-US" dirty="0"/>
              <a:t> ($</a:t>
            </a:r>
            <a:r>
              <a:rPr lang="ko-KR" altLang="en-US" dirty="0" err="1"/>
              <a:t>dirs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$</a:t>
            </a:r>
            <a:r>
              <a:rPr lang="ko-KR" altLang="en-US" dirty="0" err="1"/>
              <a:t>key</a:t>
            </a:r>
            <a:r>
              <a:rPr lang="ko-KR" altLang="en-US" dirty="0"/>
              <a:t> =&gt; $</a:t>
            </a:r>
            <a:r>
              <a:rPr lang="ko-KR" altLang="en-US" dirty="0" err="1"/>
              <a:t>dir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$</a:t>
            </a:r>
            <a:r>
              <a:rPr lang="ko-KR" altLang="en-US" dirty="0" err="1"/>
              <a:t>path</a:t>
            </a:r>
            <a:r>
              <a:rPr lang="ko-KR" altLang="en-US" dirty="0"/>
              <a:t> = $</a:t>
            </a:r>
            <a:r>
              <a:rPr lang="ko-KR" altLang="en-US" dirty="0" err="1"/>
              <a:t>base_dir</a:t>
            </a:r>
            <a:r>
              <a:rPr lang="ko-KR" altLang="en-US" dirty="0"/>
              <a:t>."/$</a:t>
            </a:r>
            <a:r>
              <a:rPr lang="ko-KR" altLang="en-US" dirty="0" err="1"/>
              <a:t>dir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(!</a:t>
            </a:r>
            <a:r>
              <a:rPr lang="ko-KR" altLang="en-US" dirty="0" err="1"/>
              <a:t>file_exists</a:t>
            </a:r>
            <a:r>
              <a:rPr lang="ko-KR" altLang="en-US" dirty="0"/>
              <a:t>($</a:t>
            </a:r>
            <a:r>
              <a:rPr lang="ko-KR" altLang="en-US" dirty="0" err="1"/>
              <a:t>path</a:t>
            </a:r>
            <a:r>
              <a:rPr lang="ko-KR" altLang="en-US" dirty="0"/>
              <a:t>)) {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mkdir</a:t>
            </a:r>
            <a:r>
              <a:rPr lang="ko-KR" altLang="en-US" dirty="0"/>
              <a:t>($</a:t>
            </a:r>
            <a:r>
              <a:rPr lang="ko-KR" altLang="en-US" dirty="0" err="1"/>
              <a:t>path</a:t>
            </a:r>
            <a:r>
              <a:rPr lang="ko-KR" altLang="en-US" dirty="0"/>
              <a:t>); </a:t>
            </a:r>
            <a:r>
              <a:rPr lang="ko-KR" altLang="en-US" dirty="0" err="1"/>
              <a:t>chmod</a:t>
            </a:r>
            <a:r>
              <a:rPr lang="ko-KR" altLang="en-US" dirty="0"/>
              <a:t>($</a:t>
            </a:r>
            <a:r>
              <a:rPr lang="ko-KR" altLang="en-US" dirty="0" err="1"/>
              <a:t>path</a:t>
            </a:r>
            <a:r>
              <a:rPr lang="ko-KR" altLang="en-US" dirty="0"/>
              <a:t>, 0777);</a:t>
            </a:r>
          </a:p>
          <a:p>
            <a:r>
              <a:rPr lang="ko-KR" altLang="en-US" dirty="0"/>
              <a:t>	}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128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70" y="588367"/>
            <a:ext cx="96012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분류하거나 입력 양식 제공하기</a:t>
            </a:r>
          </a:p>
          <a:p>
            <a:r>
              <a:rPr lang="en-US" altLang="ko-KR" dirty="0"/>
              <a:t>$m = </a:t>
            </a:r>
            <a:r>
              <a:rPr lang="en-US" altLang="ko-KR" dirty="0" err="1"/>
              <a:t>isset</a:t>
            </a:r>
            <a:r>
              <a:rPr lang="en-US" altLang="ko-KR" dirty="0"/>
              <a:t>($_GET["m"]) ? $_GET["m"] : "";</a:t>
            </a:r>
          </a:p>
          <a:p>
            <a:r>
              <a:rPr lang="en-US" altLang="ko-KR" dirty="0"/>
              <a:t>if ($m == "mv") { // </a:t>
            </a:r>
            <a:r>
              <a:rPr lang="ko-KR" altLang="en-US" dirty="0"/>
              <a:t>분류하기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$target = $_GET["target"]; // </a:t>
            </a:r>
            <a:r>
              <a:rPr lang="ko-KR" altLang="en-US" dirty="0"/>
              <a:t>요청 매개변수 추출하기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$to = $_GET["to"];</a:t>
            </a:r>
          </a:p>
          <a:p>
            <a:r>
              <a:rPr lang="en-US" altLang="ko-KR" dirty="0"/>
              <a:t>	$path = $</a:t>
            </a:r>
            <a:r>
              <a:rPr lang="en-US" altLang="ko-KR" dirty="0" err="1"/>
              <a:t>base_dir</a:t>
            </a:r>
            <a:r>
              <a:rPr lang="en-US" altLang="ko-KR" dirty="0"/>
              <a:t>."/$</a:t>
            </a:r>
            <a:r>
              <a:rPr lang="en-US" altLang="ko-KR" dirty="0" err="1"/>
              <a:t>unknown_dir</a:t>
            </a:r>
            <a:r>
              <a:rPr lang="en-US" altLang="ko-KR" dirty="0"/>
              <a:t>/$target";</a:t>
            </a:r>
          </a:p>
          <a:p>
            <a:r>
              <a:rPr lang="en-US" altLang="ko-KR" dirty="0"/>
              <a:t>	// </a:t>
            </a:r>
            <a:r>
              <a:rPr lang="ko-KR" altLang="en-US" dirty="0"/>
              <a:t>요청 매개변수 확인하기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if ($target == "") { echo "error..."; exit; }</a:t>
            </a:r>
          </a:p>
          <a:p>
            <a:r>
              <a:rPr lang="en-US" altLang="ko-KR" dirty="0"/>
              <a:t>	if (!</a:t>
            </a:r>
            <a:r>
              <a:rPr lang="en-US" altLang="ko-KR" dirty="0" err="1"/>
              <a:t>file_exists</a:t>
            </a:r>
            <a:r>
              <a:rPr lang="en-US" altLang="ko-KR" dirty="0"/>
              <a:t>($path)) {</a:t>
            </a:r>
          </a:p>
          <a:p>
            <a:r>
              <a:rPr lang="en-US" altLang="ko-KR" dirty="0"/>
              <a:t>		echo "&lt;a </a:t>
            </a:r>
            <a:r>
              <a:rPr lang="en-US" altLang="ko-KR" dirty="0" err="1"/>
              <a:t>href</a:t>
            </a:r>
            <a:r>
              <a:rPr lang="en-US" altLang="ko-KR" dirty="0"/>
              <a:t>='$self'&gt;already ...&lt;/a&gt;"; exit;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if (!</a:t>
            </a:r>
            <a:r>
              <a:rPr lang="en-US" altLang="ko-KR" dirty="0" err="1"/>
              <a:t>file_exists</a:t>
            </a:r>
            <a:r>
              <a:rPr lang="en-US" altLang="ko-KR" dirty="0"/>
              <a:t>("$</a:t>
            </a:r>
            <a:r>
              <a:rPr lang="en-US" altLang="ko-KR" dirty="0" err="1"/>
              <a:t>base_dir</a:t>
            </a:r>
            <a:r>
              <a:rPr lang="en-US" altLang="ko-KR" dirty="0"/>
              <a:t>/$to")) {</a:t>
            </a:r>
          </a:p>
          <a:p>
            <a:r>
              <a:rPr lang="en-US" altLang="ko-KR" dirty="0"/>
              <a:t>		echo "system error : no </a:t>
            </a:r>
            <a:r>
              <a:rPr lang="en-US" altLang="ko-KR" dirty="0" err="1"/>
              <a:t>dir</a:t>
            </a:r>
            <a:r>
              <a:rPr lang="en-US" altLang="ko-KR" dirty="0"/>
              <a:t> $to"; exit;</a:t>
            </a:r>
          </a:p>
          <a:p>
            <a:r>
              <a:rPr lang="en-US" altLang="ko-KR" dirty="0"/>
              <a:t>	}</a:t>
            </a:r>
          </a:p>
          <a:p>
            <a:endParaRPr lang="en-US" altLang="ko-KR" dirty="0"/>
          </a:p>
          <a:p>
            <a:r>
              <a:rPr lang="en-US" altLang="ko-KR" dirty="0"/>
              <a:t>	// </a:t>
            </a:r>
            <a:r>
              <a:rPr lang="ko-KR" altLang="en-US" dirty="0"/>
              <a:t>파일 이동</a:t>
            </a:r>
            <a:r>
              <a:rPr lang="en-US" altLang="ko-KR" dirty="0"/>
              <a:t>(</a:t>
            </a:r>
            <a:r>
              <a:rPr lang="ko-KR" altLang="en-US" dirty="0"/>
              <a:t>복사한 뒤에 제거하기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$</a:t>
            </a:r>
            <a:r>
              <a:rPr lang="en-US" altLang="ko-KR" dirty="0" err="1"/>
              <a:t>path_to</a:t>
            </a:r>
            <a:r>
              <a:rPr lang="en-US" altLang="ko-KR" dirty="0"/>
              <a:t> = "$</a:t>
            </a:r>
            <a:r>
              <a:rPr lang="en-US" altLang="ko-KR" dirty="0" err="1"/>
              <a:t>base_dir</a:t>
            </a:r>
            <a:r>
              <a:rPr lang="en-US" altLang="ko-KR" dirty="0"/>
              <a:t>/$to/$target";</a:t>
            </a:r>
          </a:p>
          <a:p>
            <a:r>
              <a:rPr lang="en-US" altLang="ko-KR" dirty="0"/>
              <a:t>	copy($path, $</a:t>
            </a:r>
            <a:r>
              <a:rPr lang="en-US" altLang="ko-KR" dirty="0" err="1"/>
              <a:t>path_to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if (</a:t>
            </a:r>
            <a:r>
              <a:rPr lang="en-US" altLang="ko-KR" dirty="0" err="1"/>
              <a:t>file_exists</a:t>
            </a:r>
            <a:r>
              <a:rPr lang="en-US" altLang="ko-KR" dirty="0"/>
              <a:t>($</a:t>
            </a:r>
            <a:r>
              <a:rPr lang="en-US" altLang="ko-KR" dirty="0" err="1"/>
              <a:t>path_to</a:t>
            </a:r>
            <a:r>
              <a:rPr lang="en-US" altLang="ko-KR" dirty="0"/>
              <a:t>)) {</a:t>
            </a:r>
          </a:p>
          <a:p>
            <a:r>
              <a:rPr lang="en-US" altLang="ko-KR" dirty="0"/>
              <a:t>		unlink($path);</a:t>
            </a:r>
          </a:p>
          <a:p>
            <a:r>
              <a:rPr lang="en-US" altLang="ko-KR" dirty="0"/>
              <a:t>	} else {</a:t>
            </a:r>
          </a:p>
          <a:p>
            <a:r>
              <a:rPr lang="en-US" altLang="ko-KR" dirty="0"/>
              <a:t>		echo "Sorry, could not move."; exit;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4341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774760"/>
            <a:ext cx="9601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en-US" altLang="ko-KR" dirty="0"/>
              <a:t>// </a:t>
            </a:r>
            <a:r>
              <a:rPr lang="ko-KR" altLang="en-US" dirty="0"/>
              <a:t>선택 화면으로 </a:t>
            </a:r>
            <a:r>
              <a:rPr lang="ko-KR" altLang="en-US" dirty="0" err="1"/>
              <a:t>리다이렉트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header("location: $self");</a:t>
            </a:r>
          </a:p>
          <a:p>
            <a:r>
              <a:rPr lang="en-US" altLang="ko-KR" dirty="0"/>
              <a:t>	echo "&lt;a </a:t>
            </a:r>
            <a:r>
              <a:rPr lang="en-US" altLang="ko-KR" dirty="0" err="1"/>
              <a:t>href</a:t>
            </a:r>
            <a:r>
              <a:rPr lang="en-US" altLang="ko-KR" dirty="0"/>
              <a:t>='$self'&gt;Thank you, moved.&lt;/a&gt;";</a:t>
            </a:r>
          </a:p>
          <a:p>
            <a:r>
              <a:rPr lang="en-US" altLang="ko-KR" dirty="0" smtClean="0"/>
              <a:t>} </a:t>
            </a:r>
            <a:r>
              <a:rPr lang="en-US" altLang="ko-KR" dirty="0"/>
              <a:t>else {</a:t>
            </a:r>
          </a:p>
          <a:p>
            <a:r>
              <a:rPr lang="en-US" altLang="ko-KR" dirty="0"/>
              <a:t>	// </a:t>
            </a:r>
            <a:r>
              <a:rPr lang="ko-KR" altLang="en-US" dirty="0"/>
              <a:t>규동 선택 입력 양식 만들기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$files = glob("$</a:t>
            </a:r>
            <a:r>
              <a:rPr lang="en-US" altLang="ko-KR" dirty="0" err="1"/>
              <a:t>base_dir</a:t>
            </a:r>
            <a:r>
              <a:rPr lang="en-US" altLang="ko-KR" dirty="0"/>
              <a:t>/$</a:t>
            </a:r>
            <a:r>
              <a:rPr lang="en-US" altLang="ko-KR" dirty="0" err="1"/>
              <a:t>unknown_dir</a:t>
            </a:r>
            <a:r>
              <a:rPr lang="en-US" altLang="ko-KR" dirty="0"/>
              <a:t>/*.jpg"); // </a:t>
            </a:r>
            <a:r>
              <a:rPr lang="ko-KR" altLang="en-US" dirty="0"/>
              <a:t>이미지 가져오기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if (count($files) == 0) {</a:t>
            </a:r>
          </a:p>
          <a:p>
            <a:r>
              <a:rPr lang="en-US" altLang="ko-KR" dirty="0"/>
              <a:t>		echo "&lt;h1&gt;</a:t>
            </a:r>
            <a:r>
              <a:rPr lang="ko-KR" altLang="en-US" dirty="0"/>
              <a:t>완료</a:t>
            </a:r>
            <a:r>
              <a:rPr lang="en-US" altLang="ko-KR" dirty="0"/>
              <a:t>&lt;/h1&gt;"; exit;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shuffle($files); // </a:t>
            </a:r>
            <a:r>
              <a:rPr lang="ko-KR" altLang="en-US" dirty="0"/>
              <a:t>적당한 파일을 선택합니다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$target = </a:t>
            </a:r>
            <a:r>
              <a:rPr lang="en-US" altLang="ko-KR" dirty="0" err="1"/>
              <a:t>basename</a:t>
            </a:r>
            <a:r>
              <a:rPr lang="en-US" altLang="ko-KR" dirty="0"/>
              <a:t>($files[0]);</a:t>
            </a:r>
          </a:p>
          <a:p>
            <a:r>
              <a:rPr lang="en-US" altLang="ko-KR" dirty="0"/>
              <a:t>	$remain = count($files); // </a:t>
            </a:r>
            <a:r>
              <a:rPr lang="ko-KR" altLang="en-US" dirty="0"/>
              <a:t>남은 파일 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$buttons = ""; // </a:t>
            </a:r>
            <a:r>
              <a:rPr lang="ko-KR" altLang="en-US" dirty="0"/>
              <a:t>선택지 생성하기</a:t>
            </a:r>
          </a:p>
          <a:p>
            <a:r>
              <a:rPr lang="ko-KR" altLang="en-US" dirty="0"/>
              <a:t>	</a:t>
            </a:r>
            <a:r>
              <a:rPr lang="en-US" altLang="ko-KR" dirty="0" err="1"/>
              <a:t>foreach</a:t>
            </a:r>
            <a:r>
              <a:rPr lang="en-US" altLang="ko-KR" dirty="0"/>
              <a:t> ($</a:t>
            </a:r>
            <a:r>
              <a:rPr lang="en-US" altLang="ko-KR" dirty="0" err="1"/>
              <a:t>dirs</a:t>
            </a:r>
            <a:r>
              <a:rPr lang="en-US" altLang="ko-KR" dirty="0"/>
              <a:t> as $key =&gt; $</a:t>
            </a:r>
            <a:r>
              <a:rPr lang="en-US" altLang="ko-KR" dirty="0" err="1"/>
              <a:t>dir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$fs = glob("$</a:t>
            </a:r>
            <a:r>
              <a:rPr lang="en-US" altLang="ko-KR" dirty="0" err="1"/>
              <a:t>base_dir</a:t>
            </a:r>
            <a:r>
              <a:rPr lang="en-US" altLang="ko-KR" dirty="0"/>
              <a:t>/$</a:t>
            </a:r>
            <a:r>
              <a:rPr lang="en-US" altLang="ko-KR" dirty="0" err="1"/>
              <a:t>dir</a:t>
            </a:r>
            <a:r>
              <a:rPr lang="en-US" altLang="ko-KR" dirty="0"/>
              <a:t>/*.jpg"); // </a:t>
            </a:r>
            <a:r>
              <a:rPr lang="ko-KR" altLang="en-US" dirty="0"/>
              <a:t>분류한 파일 수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$</a:t>
            </a:r>
            <a:r>
              <a:rPr lang="en-US" altLang="ko-KR" dirty="0" err="1"/>
              <a:t>cnt</a:t>
            </a:r>
            <a:r>
              <a:rPr lang="en-US" altLang="ko-KR" dirty="0"/>
              <a:t> = count($fs);</a:t>
            </a:r>
          </a:p>
          <a:p>
            <a:r>
              <a:rPr lang="en-US" altLang="ko-KR" dirty="0"/>
              <a:t>		$</a:t>
            </a:r>
            <a:r>
              <a:rPr lang="en-US" altLang="ko-KR" dirty="0" err="1"/>
              <a:t>api</a:t>
            </a:r>
            <a:r>
              <a:rPr lang="en-US" altLang="ko-KR" dirty="0"/>
              <a:t> = "$</a:t>
            </a:r>
            <a:r>
              <a:rPr lang="en-US" altLang="ko-KR" dirty="0" err="1"/>
              <a:t>self?m</a:t>
            </a:r>
            <a:r>
              <a:rPr lang="en-US" altLang="ko-KR" dirty="0"/>
              <a:t>=</a:t>
            </a:r>
            <a:r>
              <a:rPr lang="en-US" altLang="ko-KR" dirty="0" err="1"/>
              <a:t>mv&amp;target</a:t>
            </a:r>
            <a:r>
              <a:rPr lang="en-US" altLang="ko-KR" dirty="0"/>
              <a:t>=$</a:t>
            </a:r>
            <a:r>
              <a:rPr lang="en-US" altLang="ko-KR" dirty="0" err="1"/>
              <a:t>target&amp;to</a:t>
            </a:r>
            <a:r>
              <a:rPr lang="en-US" altLang="ko-KR" dirty="0"/>
              <a:t>=$</a:t>
            </a:r>
            <a:r>
              <a:rPr lang="en-US" altLang="ko-KR" dirty="0" err="1"/>
              <a:t>dir</a:t>
            </a:r>
            <a:r>
              <a:rPr lang="en-US" altLang="ko-KR" dirty="0"/>
              <a:t>";</a:t>
            </a:r>
          </a:p>
          <a:p>
            <a:r>
              <a:rPr lang="en-US" altLang="ko-KR" dirty="0"/>
              <a:t>		$buttons .= "[&lt;a </a:t>
            </a:r>
            <a:r>
              <a:rPr lang="en-US" altLang="ko-KR" dirty="0" err="1"/>
              <a:t>href</a:t>
            </a:r>
            <a:r>
              <a:rPr lang="en-US" altLang="ko-KR" dirty="0"/>
              <a:t>='$</a:t>
            </a:r>
            <a:r>
              <a:rPr lang="en-US" altLang="ko-KR" dirty="0" err="1"/>
              <a:t>api</a:t>
            </a:r>
            <a:r>
              <a:rPr lang="en-US" altLang="ko-KR" dirty="0"/>
              <a:t>'&gt;$key($</a:t>
            </a:r>
            <a:r>
              <a:rPr lang="en-US" altLang="ko-KR" dirty="0" err="1"/>
              <a:t>cnt</a:t>
            </a:r>
            <a:r>
              <a:rPr lang="en-US" altLang="ko-KR" dirty="0"/>
              <a:t>)&lt;/a&gt;] ";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}</a:t>
            </a:r>
          </a:p>
          <a:p>
            <a:r>
              <a:rPr lang="en-US" altLang="ko-KR" dirty="0"/>
              <a:t>	echo &lt;&lt;&lt; EOS</a:t>
            </a:r>
          </a:p>
          <a:p>
            <a:r>
              <a:rPr lang="en-US" altLang="ko-KR" dirty="0"/>
              <a:t>	&lt;html&gt;&lt;head&gt;&lt;meta charset="utf-8</a:t>
            </a:r>
            <a:r>
              <a:rPr lang="en-US" altLang="ko-KR" dirty="0" smtClean="0"/>
              <a:t>"&gt;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9220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30130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229828F-27BB-7F40-B898-7540E3E63482}"/>
              </a:ext>
            </a:extLst>
          </p:cNvPr>
          <p:cNvSpPr/>
          <p:nvPr/>
        </p:nvSpPr>
        <p:spPr>
          <a:xfrm>
            <a:off x="1146969" y="3394075"/>
            <a:ext cx="2232021" cy="396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F294C9C-0F50-2D4A-ADD5-C68F140E4AEE}"/>
              </a:ext>
            </a:extLst>
          </p:cNvPr>
          <p:cNvSpPr/>
          <p:nvPr/>
        </p:nvSpPr>
        <p:spPr>
          <a:xfrm>
            <a:off x="3917158" y="3394075"/>
            <a:ext cx="2232021" cy="396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81EFEDD-18BD-5647-863A-81198FC14AD9}"/>
              </a:ext>
            </a:extLst>
          </p:cNvPr>
          <p:cNvSpPr/>
          <p:nvPr/>
        </p:nvSpPr>
        <p:spPr>
          <a:xfrm>
            <a:off x="6687347" y="3394075"/>
            <a:ext cx="2232021" cy="3969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17475"/>
            <a:ext cx="96011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		&lt;meta name="viewport" content="width=320px"&gt;</a:t>
            </a:r>
          </a:p>
          <a:p>
            <a:r>
              <a:rPr lang="en-US" altLang="ko-KR" dirty="0"/>
              <a:t>		&lt;style&gt; body { </a:t>
            </a:r>
            <a:r>
              <a:rPr lang="en-US" altLang="ko-KR" dirty="0" err="1"/>
              <a:t>text-align:center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		font-size: 24px; }</a:t>
            </a:r>
          </a:p>
          <a:p>
            <a:r>
              <a:rPr lang="en-US" altLang="ko-KR" dirty="0"/>
              <a:t>		&lt;/style&gt;&lt;/head&gt;&lt;body&gt;</a:t>
            </a:r>
          </a:p>
          <a:p>
            <a:r>
              <a:rPr lang="en-US" altLang="ko-KR" dirty="0"/>
              <a:t>		&lt;h3 style="font-size:12px"&gt;</a:t>
            </a:r>
            <a:r>
              <a:rPr lang="ko-KR" altLang="en-US" dirty="0"/>
              <a:t>선택해주세요</a:t>
            </a:r>
            <a:r>
              <a:rPr lang="en-US" altLang="ko-KR" dirty="0"/>
              <a:t>(</a:t>
            </a:r>
            <a:r>
              <a:rPr lang="ko-KR" altLang="en-US" dirty="0"/>
              <a:t>남은 파일 수</a:t>
            </a:r>
            <a:r>
              <a:rPr lang="en-US" altLang="ko-KR" dirty="0"/>
              <a:t>: $remain)&lt;/h3&gt;</a:t>
            </a:r>
          </a:p>
          <a:p>
            <a:r>
              <a:rPr lang="en-US" altLang="ko-KR" dirty="0"/>
              <a:t>		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="./image/$</a:t>
            </a:r>
            <a:r>
              <a:rPr lang="en-US" altLang="ko-KR" dirty="0" err="1"/>
              <a:t>unknown_dir</a:t>
            </a:r>
            <a:r>
              <a:rPr lang="en-US" altLang="ko-KR" dirty="0"/>
              <a:t>/$target" width=300&gt;&lt;</a:t>
            </a:r>
            <a:r>
              <a:rPr lang="en-US" altLang="ko-KR" dirty="0" err="1"/>
              <a:t>br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	$buttons</a:t>
            </a:r>
          </a:p>
          <a:p>
            <a:r>
              <a:rPr lang="en-US" altLang="ko-KR" dirty="0"/>
              <a:t>	&lt;/body&gt;&lt;/html&gt;</a:t>
            </a:r>
          </a:p>
          <a:p>
            <a:r>
              <a:rPr lang="en-US" altLang="ko-KR" dirty="0"/>
              <a:t>EOS;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999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>
            <a:extLst>
              <a:ext uri="{FF2B5EF4-FFF2-40B4-BE49-F238E27FC236}">
                <a16:creationId xmlns:a16="http://schemas.microsoft.com/office/drawing/2014/main" id="{88681ADD-24DF-EF41-B5FF-343530DB79D9}"/>
              </a:ext>
            </a:extLst>
          </p:cNvPr>
          <p:cNvSpPr/>
          <p:nvPr/>
        </p:nvSpPr>
        <p:spPr>
          <a:xfrm>
            <a:off x="2001072" y="193675"/>
            <a:ext cx="3032891" cy="333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C44BA01-A597-8A40-A8AA-378B498A0E7D}"/>
              </a:ext>
            </a:extLst>
          </p:cNvPr>
          <p:cNvSpPr/>
          <p:nvPr/>
        </p:nvSpPr>
        <p:spPr>
          <a:xfrm>
            <a:off x="5490369" y="193675"/>
            <a:ext cx="2971800" cy="333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4BFAEAD-E023-A745-8FCA-896BD0BEC12C}"/>
              </a:ext>
            </a:extLst>
          </p:cNvPr>
          <p:cNvSpPr/>
          <p:nvPr/>
        </p:nvSpPr>
        <p:spPr>
          <a:xfrm>
            <a:off x="1996067" y="3938085"/>
            <a:ext cx="2823710" cy="327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CDD22F6-B9CB-2A4D-B099-4F582532D499}"/>
              </a:ext>
            </a:extLst>
          </p:cNvPr>
          <p:cNvSpPr/>
          <p:nvPr/>
        </p:nvSpPr>
        <p:spPr>
          <a:xfrm>
            <a:off x="5490369" y="3939585"/>
            <a:ext cx="2971800" cy="3493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8794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이미지 </a:t>
            </a:r>
            <a:r>
              <a:rPr lang="ko-KR" altLang="en-US" sz="2400" dirty="0" smtClean="0">
                <a:latin typeface="+mn-ea"/>
                <a:cs typeface="Arial Unicode MS"/>
              </a:rPr>
              <a:t>데이터를 숫자 </a:t>
            </a:r>
            <a:r>
              <a:rPr lang="ko-KR" altLang="en-US" sz="2400" dirty="0">
                <a:latin typeface="+mn-ea"/>
                <a:cs typeface="Arial Unicode MS"/>
              </a:rPr>
              <a:t>데이터로 변환하기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1830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879475"/>
            <a:ext cx="96011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src/ch7/gyudon-makedata.py</a:t>
            </a: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sklearn</a:t>
            </a:r>
            <a:r>
              <a:rPr lang="en-US" altLang="ko-KR" dirty="0"/>
              <a:t> import </a:t>
            </a:r>
            <a:r>
              <a:rPr lang="en-US" altLang="ko-KR" dirty="0" err="1"/>
              <a:t>model_selection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sklearn.model_selection</a:t>
            </a:r>
            <a:r>
              <a:rPr lang="en-US" altLang="ko-KR" dirty="0"/>
              <a:t> import </a:t>
            </a:r>
            <a:r>
              <a:rPr lang="en-US" altLang="ko-KR" dirty="0" err="1"/>
              <a:t>train_test_split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os</a:t>
            </a:r>
            <a:r>
              <a:rPr lang="en-US" altLang="ko-KR" dirty="0"/>
              <a:t>, glob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분류 대상 카테고리 </a:t>
            </a:r>
            <a:r>
              <a:rPr lang="en-US" altLang="ko-KR" dirty="0"/>
              <a:t>--- (※1)</a:t>
            </a:r>
          </a:p>
          <a:p>
            <a:r>
              <a:rPr lang="en-US" altLang="ko-KR" dirty="0" err="1"/>
              <a:t>root_dir</a:t>
            </a:r>
            <a:r>
              <a:rPr lang="en-US" altLang="ko-KR" dirty="0"/>
              <a:t> = "./image/"</a:t>
            </a:r>
          </a:p>
          <a:p>
            <a:r>
              <a:rPr lang="en-US" altLang="ko-KR" dirty="0"/>
              <a:t>categories = ["normal", "</a:t>
            </a:r>
            <a:r>
              <a:rPr lang="en-US" altLang="ko-KR" dirty="0" err="1"/>
              <a:t>beni</a:t>
            </a:r>
            <a:r>
              <a:rPr lang="en-US" altLang="ko-KR" dirty="0"/>
              <a:t>", "</a:t>
            </a:r>
            <a:r>
              <a:rPr lang="en-US" altLang="ko-KR" dirty="0" err="1"/>
              <a:t>negi</a:t>
            </a:r>
            <a:r>
              <a:rPr lang="en-US" altLang="ko-KR" dirty="0"/>
              <a:t>", "cheese"]</a:t>
            </a:r>
          </a:p>
          <a:p>
            <a:r>
              <a:rPr lang="en-US" altLang="ko-KR" dirty="0" err="1"/>
              <a:t>nb_classes</a:t>
            </a:r>
            <a:r>
              <a:rPr lang="en-US" altLang="ko-KR" dirty="0"/>
              <a:t> = </a:t>
            </a:r>
            <a:r>
              <a:rPr lang="en-US" altLang="ko-KR" dirty="0" err="1"/>
              <a:t>len</a:t>
            </a:r>
            <a:r>
              <a:rPr lang="en-US" altLang="ko-KR" dirty="0"/>
              <a:t>(categories)</a:t>
            </a:r>
          </a:p>
          <a:p>
            <a:r>
              <a:rPr lang="en-US" altLang="ko-KR" dirty="0" err="1"/>
              <a:t>image_size</a:t>
            </a:r>
            <a:r>
              <a:rPr lang="en-US" altLang="ko-KR" dirty="0"/>
              <a:t> = 50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폴더마다의</a:t>
            </a:r>
            <a:r>
              <a:rPr lang="ko-KR" altLang="en-US" dirty="0"/>
              <a:t> 이미지 데이터 읽어 들이기 </a:t>
            </a:r>
            <a:r>
              <a:rPr lang="en-US" altLang="ko-KR" dirty="0"/>
              <a:t>--- (※2)</a:t>
            </a:r>
          </a:p>
          <a:p>
            <a:r>
              <a:rPr lang="en-US" altLang="ko-KR" dirty="0"/>
              <a:t>X = [] # </a:t>
            </a:r>
            <a:r>
              <a:rPr lang="ko-KR" altLang="en-US" dirty="0"/>
              <a:t>이미지 데이터</a:t>
            </a:r>
          </a:p>
          <a:p>
            <a:r>
              <a:rPr lang="en-US" altLang="ko-KR" dirty="0"/>
              <a:t>Y = [] # </a:t>
            </a:r>
            <a:r>
              <a:rPr lang="ko-KR" altLang="en-US" dirty="0"/>
              <a:t>레이블 데이터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idx</a:t>
            </a:r>
            <a:r>
              <a:rPr lang="en-US" altLang="ko-KR" dirty="0"/>
              <a:t>, cat in enumerate(categories):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image_dir</a:t>
            </a:r>
            <a:r>
              <a:rPr lang="en-US" altLang="ko-KR" dirty="0"/>
              <a:t> = </a:t>
            </a:r>
            <a:r>
              <a:rPr lang="en-US" altLang="ko-KR" dirty="0" err="1"/>
              <a:t>root_dir</a:t>
            </a:r>
            <a:r>
              <a:rPr lang="en-US" altLang="ko-KR" dirty="0"/>
              <a:t> + "/" + cat</a:t>
            </a:r>
          </a:p>
          <a:p>
            <a:r>
              <a:rPr lang="en-US" altLang="ko-KR" dirty="0"/>
              <a:t>	files = </a:t>
            </a:r>
            <a:r>
              <a:rPr lang="en-US" altLang="ko-KR" dirty="0" err="1"/>
              <a:t>glob.glob</a:t>
            </a:r>
            <a:r>
              <a:rPr lang="en-US" altLang="ko-KR" dirty="0"/>
              <a:t>(</a:t>
            </a:r>
            <a:r>
              <a:rPr lang="en-US" altLang="ko-KR" dirty="0" err="1"/>
              <a:t>image_dir</a:t>
            </a:r>
            <a:r>
              <a:rPr lang="en-US" altLang="ko-KR" dirty="0"/>
              <a:t> + "/*.jpg")</a:t>
            </a:r>
          </a:p>
          <a:p>
            <a:r>
              <a:rPr lang="en-US" altLang="ko-KR" dirty="0"/>
              <a:t>	print("---", cat, "</a:t>
            </a:r>
            <a:r>
              <a:rPr lang="ko-KR" altLang="en-US" dirty="0"/>
              <a:t>처리 중</a:t>
            </a:r>
            <a:r>
              <a:rPr lang="en-US" altLang="ko-KR" dirty="0"/>
              <a:t>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295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47656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93675"/>
            <a:ext cx="96011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f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files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Image.open</a:t>
            </a:r>
            <a:r>
              <a:rPr lang="ko-KR" altLang="en-US" dirty="0"/>
              <a:t>(</a:t>
            </a:r>
            <a:r>
              <a:rPr lang="ko-KR" altLang="en-US" dirty="0" err="1"/>
              <a:t>f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img.convert</a:t>
            </a:r>
            <a:r>
              <a:rPr lang="ko-KR" altLang="en-US" dirty="0"/>
              <a:t>("RGB") # 색상 모드 변경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img.resize</a:t>
            </a:r>
            <a:r>
              <a:rPr lang="ko-KR" altLang="en-US" dirty="0"/>
              <a:t>((</a:t>
            </a:r>
            <a:r>
              <a:rPr lang="ko-KR" altLang="en-US" dirty="0" err="1"/>
              <a:t>image_size</a:t>
            </a:r>
            <a:r>
              <a:rPr lang="ko-KR" altLang="en-US" dirty="0"/>
              <a:t>, </a:t>
            </a:r>
            <a:r>
              <a:rPr lang="ko-KR" altLang="en-US" dirty="0" err="1"/>
              <a:t>image_size</a:t>
            </a:r>
            <a:r>
              <a:rPr lang="ko-KR" altLang="en-US" dirty="0"/>
              <a:t>)) # 이미지크기변경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</a:t>
            </a:r>
            <a:r>
              <a:rPr lang="ko-KR" altLang="en-US" dirty="0" err="1"/>
              <a:t>img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idx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학습 전용 데이터와 테스트 전용 데이터 분류하기 --- (※3)</a:t>
            </a:r>
          </a:p>
          <a:p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 = \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train_test_split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xy</a:t>
            </a:r>
            <a:r>
              <a:rPr lang="ko-KR" altLang="en-US" dirty="0"/>
              <a:t> = 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np.save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gyudon.npy</a:t>
            </a:r>
            <a:r>
              <a:rPr lang="ko-KR" altLang="en-US" dirty="0"/>
              <a:t>", </a:t>
            </a:r>
            <a:r>
              <a:rPr lang="ko-KR" altLang="en-US" dirty="0" err="1"/>
              <a:t>xy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ok</a:t>
            </a:r>
            <a:r>
              <a:rPr lang="ko-KR" altLang="en-US" dirty="0"/>
              <a:t>,",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90812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2E7870-3BF6-CC46-855B-8C6AAC6B4BDB}"/>
              </a:ext>
            </a:extLst>
          </p:cNvPr>
          <p:cNvSpPr txBox="1"/>
          <p:nvPr/>
        </p:nvSpPr>
        <p:spPr>
          <a:xfrm>
            <a:off x="229811" y="269875"/>
            <a:ext cx="9601201" cy="2358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gyudon-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makedata.py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normal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처리 중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beni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처리 중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negi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처리 중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cheese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처리 중  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ok, 565</a:t>
            </a:r>
          </a:p>
        </p:txBody>
      </p:sp>
    </p:spTree>
    <p:extLst>
      <p:ext uri="{BB962C8B-B14F-4D97-AF65-F5344CB8AC3E}">
        <p14:creationId xmlns:p14="http://schemas.microsoft.com/office/powerpoint/2010/main" val="322382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FB13CBE-D6FE-8740-899C-1C9FA3CCB49A}"/>
              </a:ext>
            </a:extLst>
          </p:cNvPr>
          <p:cNvSpPr/>
          <p:nvPr/>
        </p:nvSpPr>
        <p:spPr>
          <a:xfrm flipV="1">
            <a:off x="233363" y="45675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472639"/>
            <a:ext cx="96011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이진 해시로 변환하기 --- (※10)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np2hash(</a:t>
            </a:r>
            <a:r>
              <a:rPr lang="ko-KR" altLang="en-US" dirty="0" err="1"/>
              <a:t>ahash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bhash</a:t>
            </a:r>
            <a:r>
              <a:rPr lang="ko-KR" altLang="en-US" dirty="0"/>
              <a:t> = []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nl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ahash.tolist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sl</a:t>
            </a:r>
            <a:r>
              <a:rPr lang="ko-KR" altLang="en-US" dirty="0"/>
              <a:t> = [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nl</a:t>
            </a:r>
            <a:r>
              <a:rPr lang="ko-KR" altLang="en-US" dirty="0"/>
              <a:t>]</a:t>
            </a:r>
          </a:p>
          <a:p>
            <a:r>
              <a:rPr lang="ko-KR" altLang="en-US" dirty="0"/>
              <a:t>		s2 = "".</a:t>
            </a:r>
            <a:r>
              <a:rPr lang="ko-KR" altLang="en-US" dirty="0" err="1"/>
              <a:t>join</a:t>
            </a:r>
            <a:r>
              <a:rPr lang="ko-KR" altLang="en-US" dirty="0"/>
              <a:t>(</a:t>
            </a:r>
            <a:r>
              <a:rPr lang="ko-KR" altLang="en-US" dirty="0" err="1"/>
              <a:t>sl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i</a:t>
            </a:r>
            <a:r>
              <a:rPr lang="ko-KR" altLang="en-US" dirty="0"/>
              <a:t> = </a:t>
            </a:r>
            <a:r>
              <a:rPr lang="ko-KR" altLang="en-US" dirty="0" err="1"/>
              <a:t>int</a:t>
            </a:r>
            <a:r>
              <a:rPr lang="ko-KR" altLang="en-US" dirty="0"/>
              <a:t>(s2, 2) # 이진수를 정수로 변환하기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bhash.append</a:t>
            </a:r>
            <a:r>
              <a:rPr lang="ko-KR" altLang="en-US" dirty="0"/>
              <a:t>("%04x" % </a:t>
            </a:r>
            <a:r>
              <a:rPr lang="ko-KR" altLang="en-US" dirty="0" err="1"/>
              <a:t>i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"".</a:t>
            </a:r>
            <a:r>
              <a:rPr lang="ko-KR" altLang="en-US" dirty="0" err="1"/>
              <a:t>join</a:t>
            </a:r>
            <a:r>
              <a:rPr lang="ko-KR" altLang="en-US" dirty="0"/>
              <a:t>(</a:t>
            </a:r>
            <a:r>
              <a:rPr lang="ko-KR" altLang="en-US" dirty="0" err="1"/>
              <a:t>bhash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Average</a:t>
            </a:r>
            <a:r>
              <a:rPr lang="ko-KR" altLang="en-US" dirty="0"/>
              <a:t> </a:t>
            </a:r>
            <a:r>
              <a:rPr lang="ko-KR" altLang="en-US" dirty="0" err="1"/>
              <a:t>Hash</a:t>
            </a:r>
            <a:r>
              <a:rPr lang="ko-KR" altLang="en-US" dirty="0"/>
              <a:t> 출력하기</a:t>
            </a:r>
          </a:p>
          <a:p>
            <a:r>
              <a:rPr lang="ko-KR" altLang="en-US" dirty="0" err="1"/>
              <a:t>ahash</a:t>
            </a:r>
            <a:r>
              <a:rPr lang="ko-KR" altLang="en-US" dirty="0"/>
              <a:t> = </a:t>
            </a:r>
            <a:r>
              <a:rPr lang="ko-KR" altLang="en-US" dirty="0" err="1"/>
              <a:t>average_hash</a:t>
            </a:r>
            <a:r>
              <a:rPr lang="ko-KR" altLang="en-US" dirty="0"/>
              <a:t>('</a:t>
            </a:r>
            <a:r>
              <a:rPr lang="ko-KR" altLang="en-US" dirty="0" err="1"/>
              <a:t>tower.jpg</a:t>
            </a:r>
            <a:r>
              <a:rPr lang="ko-KR" altLang="en-US" dirty="0"/>
              <a:t>’)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ahash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(np2hash(</a:t>
            </a:r>
            <a:r>
              <a:rPr lang="ko-KR" altLang="en-US" dirty="0" err="1"/>
              <a:t>ahash</a:t>
            </a:r>
            <a:r>
              <a:rPr lang="ko-KR" alt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35321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spc="-150" dirty="0">
                <a:solidFill>
                  <a:srgbClr val="414042"/>
                </a:solidFill>
                <a:latin typeface="+mn-ea"/>
                <a:cs typeface="Arial Unicode MS"/>
              </a:rPr>
              <a:t>일단  </a:t>
            </a:r>
            <a:r>
              <a:rPr lang="en-US" altLang="ko-KR" sz="2400" spc="-150" dirty="0">
                <a:solidFill>
                  <a:srgbClr val="414042"/>
                </a:solidFill>
                <a:latin typeface="+mn-ea"/>
                <a:cs typeface="Arial Unicode MS"/>
              </a:rPr>
              <a:t>CNN</a:t>
            </a:r>
            <a:r>
              <a:rPr lang="ko-KR" altLang="en-US" sz="2400" spc="-150" dirty="0">
                <a:solidFill>
                  <a:srgbClr val="414042"/>
                </a:solidFill>
                <a:latin typeface="+mn-ea"/>
                <a:cs typeface="Arial Unicode MS"/>
              </a:rPr>
              <a:t>으로 </a:t>
            </a:r>
            <a:r>
              <a:rPr lang="ko-KR" altLang="en-US" sz="2400" spc="-150" dirty="0" smtClean="0">
                <a:solidFill>
                  <a:srgbClr val="414042"/>
                </a:solidFill>
                <a:latin typeface="+mn-ea"/>
                <a:cs typeface="Arial Unicode MS"/>
              </a:rPr>
              <a:t>학습해 보기</a:t>
            </a: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0318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720169"/>
            <a:ext cx="960119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src/ch7/gyudon_keras.py</a:t>
            </a: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keras.models</a:t>
            </a:r>
            <a:r>
              <a:rPr lang="en-US" altLang="ko-KR" dirty="0"/>
              <a:t> import Sequential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Convolution2D, MaxPooling2D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Activation, Dropout, Flatten, Dense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keras.utils</a:t>
            </a:r>
            <a:r>
              <a:rPr lang="en-US" altLang="ko-KR" dirty="0"/>
              <a:t> import </a:t>
            </a:r>
            <a:r>
              <a:rPr lang="en-US" altLang="ko-KR" dirty="0" err="1"/>
              <a:t>np_utils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분류 대상 카테고리</a:t>
            </a:r>
          </a:p>
          <a:p>
            <a:r>
              <a:rPr lang="en-US" altLang="ko-KR" dirty="0" err="1"/>
              <a:t>root_dir</a:t>
            </a:r>
            <a:r>
              <a:rPr lang="en-US" altLang="ko-KR" dirty="0"/>
              <a:t> = "./image/"</a:t>
            </a:r>
          </a:p>
          <a:p>
            <a:r>
              <a:rPr lang="en-US" altLang="ko-KR" dirty="0"/>
              <a:t>categories = ["normal", "</a:t>
            </a:r>
            <a:r>
              <a:rPr lang="en-US" altLang="ko-KR" dirty="0" err="1"/>
              <a:t>beni</a:t>
            </a:r>
            <a:r>
              <a:rPr lang="en-US" altLang="ko-KR" dirty="0"/>
              <a:t>", "</a:t>
            </a:r>
            <a:r>
              <a:rPr lang="en-US" altLang="ko-KR" dirty="0" err="1"/>
              <a:t>negi</a:t>
            </a:r>
            <a:r>
              <a:rPr lang="en-US" altLang="ko-KR" dirty="0"/>
              <a:t>", "cheese"]</a:t>
            </a:r>
          </a:p>
          <a:p>
            <a:r>
              <a:rPr lang="en-US" altLang="ko-KR" dirty="0" err="1"/>
              <a:t>nb_classes</a:t>
            </a:r>
            <a:r>
              <a:rPr lang="en-US" altLang="ko-KR" dirty="0"/>
              <a:t> = </a:t>
            </a:r>
            <a:r>
              <a:rPr lang="en-US" altLang="ko-KR" dirty="0" err="1"/>
              <a:t>len</a:t>
            </a:r>
            <a:r>
              <a:rPr lang="en-US" altLang="ko-KR" dirty="0"/>
              <a:t>(categories)</a:t>
            </a:r>
          </a:p>
          <a:p>
            <a:r>
              <a:rPr lang="en-US" altLang="ko-KR" dirty="0" err="1"/>
              <a:t>image_size</a:t>
            </a:r>
            <a:r>
              <a:rPr lang="en-US" altLang="ko-KR" dirty="0"/>
              <a:t> = 50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데이터 다운로드하기 </a:t>
            </a:r>
            <a:r>
              <a:rPr lang="en-US" altLang="ko-KR" dirty="0"/>
              <a:t>--- (※1)</a:t>
            </a:r>
          </a:p>
          <a:p>
            <a:r>
              <a:rPr lang="en-US" altLang="ko-KR" dirty="0" err="1"/>
              <a:t>def</a:t>
            </a:r>
            <a:r>
              <a:rPr lang="en-US" altLang="ko-KR" dirty="0"/>
              <a:t> main():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 = </a:t>
            </a:r>
            <a:r>
              <a:rPr lang="en-US" altLang="ko-KR" dirty="0" err="1"/>
              <a:t>np.load</a:t>
            </a:r>
            <a:r>
              <a:rPr lang="en-US" altLang="ko-KR" dirty="0"/>
              <a:t>("./image/</a:t>
            </a:r>
            <a:r>
              <a:rPr lang="en-US" altLang="ko-KR" dirty="0" err="1"/>
              <a:t>gyudon.npy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	# </a:t>
            </a:r>
            <a:r>
              <a:rPr lang="ko-KR" altLang="en-US" dirty="0"/>
              <a:t>데이터 </a:t>
            </a:r>
            <a:r>
              <a:rPr lang="ko-KR" altLang="en-US" dirty="0" err="1"/>
              <a:t>정규화하기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 err="1"/>
              <a:t>X_train</a:t>
            </a:r>
            <a:r>
              <a:rPr lang="en-US" altLang="ko-KR" dirty="0"/>
              <a:t> = </a:t>
            </a:r>
            <a:r>
              <a:rPr lang="en-US" altLang="ko-KR" dirty="0" err="1"/>
              <a:t>X_train.astype</a:t>
            </a:r>
            <a:r>
              <a:rPr lang="en-US" altLang="ko-KR" dirty="0"/>
              <a:t>("float") / 256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X_test</a:t>
            </a:r>
            <a:r>
              <a:rPr lang="en-US" altLang="ko-KR" dirty="0"/>
              <a:t>  = </a:t>
            </a:r>
            <a:r>
              <a:rPr lang="en-US" altLang="ko-KR" dirty="0" err="1"/>
              <a:t>X_test.astype</a:t>
            </a:r>
            <a:r>
              <a:rPr lang="en-US" altLang="ko-KR" dirty="0"/>
              <a:t>("float") / 256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y_train</a:t>
            </a:r>
            <a:r>
              <a:rPr lang="en-US" altLang="ko-KR" dirty="0"/>
              <a:t> = </a:t>
            </a:r>
            <a:r>
              <a:rPr lang="en-US" altLang="ko-KR" dirty="0" err="1"/>
              <a:t>np_utils.to_categorical</a:t>
            </a:r>
            <a:r>
              <a:rPr lang="en-US" altLang="ko-KR" dirty="0"/>
              <a:t>(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nb_classes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y_test</a:t>
            </a:r>
            <a:r>
              <a:rPr lang="en-US" altLang="ko-KR" dirty="0"/>
              <a:t>  = </a:t>
            </a:r>
            <a:r>
              <a:rPr lang="en-US" altLang="ko-KR" dirty="0" err="1"/>
              <a:t>np_utils.to_categorical</a:t>
            </a:r>
            <a:r>
              <a:rPr lang="en-US" altLang="ko-KR" dirty="0"/>
              <a:t>(</a:t>
            </a:r>
            <a:r>
              <a:rPr lang="en-US" altLang="ko-KR" dirty="0" err="1"/>
              <a:t>y_test</a:t>
            </a:r>
            <a:r>
              <a:rPr lang="en-US" altLang="ko-KR" dirty="0"/>
              <a:t>, </a:t>
            </a:r>
            <a:r>
              <a:rPr lang="en-US" altLang="ko-KR" dirty="0" err="1"/>
              <a:t>nb_classes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5479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89972"/>
            <a:ext cx="9601199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# 모델을 훈련하고 평가하기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model_train</a:t>
            </a:r>
            <a:r>
              <a:rPr lang="ko-KR" altLang="en-US" dirty="0"/>
              <a:t>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model_eval</a:t>
            </a:r>
            <a:r>
              <a:rPr lang="ko-KR" altLang="en-US" dirty="0"/>
              <a:t>(</a:t>
            </a:r>
            <a:r>
              <a:rPr lang="ko-KR" altLang="en-US" dirty="0" err="1"/>
              <a:t>model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모델 구축하기 --- (※2)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build_model</a:t>
            </a:r>
            <a:r>
              <a:rPr lang="ko-KR" altLang="en-US" dirty="0"/>
              <a:t>(</a:t>
            </a:r>
            <a:r>
              <a:rPr lang="ko-KR" altLang="en-US" dirty="0" err="1"/>
              <a:t>in_shape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Sequential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(Convolution2D(32, 3, 3,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border_mode</a:t>
            </a:r>
            <a:r>
              <a:rPr lang="ko-KR" altLang="en-US" dirty="0"/>
              <a:t>='</a:t>
            </a:r>
            <a:r>
              <a:rPr lang="ko-KR" altLang="en-US" dirty="0" err="1"/>
              <a:t>same</a:t>
            </a:r>
            <a:r>
              <a:rPr lang="ko-KR" altLang="en-US" dirty="0"/>
              <a:t>',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input_shape</a:t>
            </a:r>
            <a:r>
              <a:rPr lang="ko-KR" altLang="en-US" dirty="0"/>
              <a:t>=</a:t>
            </a:r>
            <a:r>
              <a:rPr lang="ko-KR" altLang="en-US" dirty="0" err="1"/>
              <a:t>in_shape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(MaxPooling2D(</a:t>
            </a:r>
            <a:r>
              <a:rPr lang="ko-KR" altLang="en-US" dirty="0" err="1"/>
              <a:t>pool_size</a:t>
            </a:r>
            <a:r>
              <a:rPr lang="ko-KR" altLang="en-US" dirty="0"/>
              <a:t>=(2, 2)))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(0.25))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(Convolution2D(64, 3, 3, </a:t>
            </a:r>
            <a:r>
              <a:rPr lang="ko-KR" altLang="en-US" dirty="0" err="1"/>
              <a:t>border_mode</a:t>
            </a:r>
            <a:r>
              <a:rPr lang="ko-KR" altLang="en-US" dirty="0"/>
              <a:t>='</a:t>
            </a:r>
            <a:r>
              <a:rPr lang="ko-KR" altLang="en-US" dirty="0" err="1"/>
              <a:t>same</a:t>
            </a:r>
            <a:r>
              <a:rPr lang="ko-KR" altLang="en-US" dirty="0"/>
              <a:t>'))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(Convolution2D(64, 3, 3))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(MaxPooling2D(</a:t>
            </a:r>
            <a:r>
              <a:rPr lang="ko-KR" altLang="en-US" dirty="0" err="1"/>
              <a:t>pool_size</a:t>
            </a:r>
            <a:r>
              <a:rPr lang="ko-KR" altLang="en-US" dirty="0"/>
              <a:t>=(2, 2)))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(0.25))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Flatten</a:t>
            </a:r>
            <a:r>
              <a:rPr lang="ko-KR" altLang="en-US" dirty="0"/>
              <a:t>())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Dense</a:t>
            </a:r>
            <a:r>
              <a:rPr lang="ko-KR" altLang="en-US" dirty="0"/>
              <a:t>(512))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relu</a:t>
            </a:r>
            <a:r>
              <a:rPr lang="ko-KR" altLang="en-US" dirty="0"/>
              <a:t>'))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Dropout</a:t>
            </a:r>
            <a:r>
              <a:rPr lang="ko-KR" altLang="en-US" dirty="0"/>
              <a:t>(0.5))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Dense</a:t>
            </a:r>
            <a:r>
              <a:rPr lang="ko-KR" altLang="en-US" dirty="0"/>
              <a:t>(</a:t>
            </a:r>
            <a:r>
              <a:rPr lang="ko-KR" altLang="en-US" dirty="0" err="1"/>
              <a:t>nb_classes</a:t>
            </a:r>
            <a:r>
              <a:rPr lang="ko-KR" altLang="en-US" dirty="0" smtClean="0"/>
              <a:t>))</a:t>
            </a:r>
            <a:endParaRPr lang="en-US" altLang="ko-KR" dirty="0" smtClean="0"/>
          </a:p>
          <a:p>
            <a:r>
              <a:rPr lang="ko-KR" altLang="en-US" dirty="0"/>
              <a:t>	</a:t>
            </a:r>
            <a:r>
              <a:rPr lang="ko-KR" altLang="en-US" dirty="0" err="1"/>
              <a:t>model.add</a:t>
            </a:r>
            <a:r>
              <a:rPr lang="ko-KR" altLang="en-US" dirty="0"/>
              <a:t>(</a:t>
            </a:r>
            <a:r>
              <a:rPr lang="ko-KR" altLang="en-US" dirty="0" err="1"/>
              <a:t>Activation</a:t>
            </a:r>
            <a:r>
              <a:rPr lang="ko-KR" altLang="en-US" dirty="0"/>
              <a:t>('</a:t>
            </a:r>
            <a:r>
              <a:rPr lang="ko-KR" altLang="en-US" dirty="0" err="1"/>
              <a:t>softmax</a:t>
            </a:r>
            <a:r>
              <a:rPr lang="ko-KR" altLang="en-US" dirty="0"/>
              <a:t>'))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model.compile</a:t>
            </a:r>
            <a:r>
              <a:rPr lang="ko-KR" altLang="en-US" dirty="0"/>
              <a:t>(</a:t>
            </a:r>
            <a:r>
              <a:rPr lang="ko-KR" altLang="en-US" dirty="0" err="1"/>
              <a:t>loss</a:t>
            </a:r>
            <a:r>
              <a:rPr lang="ko-KR" altLang="en-US" dirty="0"/>
              <a:t>='</a:t>
            </a:r>
            <a:r>
              <a:rPr lang="ko-KR" altLang="en-US" dirty="0" err="1"/>
              <a:t>binary_crossentropy</a:t>
            </a:r>
            <a:r>
              <a:rPr lang="ko-KR" altLang="en-US" dirty="0"/>
              <a:t>', </a:t>
            </a:r>
            <a:r>
              <a:rPr lang="ko-KR" altLang="en-US" dirty="0" err="1"/>
              <a:t>optimizer</a:t>
            </a:r>
            <a:r>
              <a:rPr lang="ko-KR" altLang="en-US" dirty="0"/>
              <a:t>='</a:t>
            </a:r>
            <a:r>
              <a:rPr lang="ko-KR" altLang="en-US" dirty="0" err="1"/>
              <a:t>rmsprop</a:t>
            </a:r>
            <a:r>
              <a:rPr lang="ko-KR" altLang="en-US" dirty="0"/>
              <a:t>', </a:t>
            </a:r>
            <a:r>
              <a:rPr lang="ko-KR" altLang="en-US" dirty="0" err="1"/>
              <a:t>metrics</a:t>
            </a:r>
            <a:r>
              <a:rPr lang="ko-KR" altLang="en-US" dirty="0"/>
              <a:t>=['</a:t>
            </a:r>
            <a:r>
              <a:rPr lang="ko-KR" altLang="en-US" dirty="0" err="1"/>
              <a:t>accuracy</a:t>
            </a:r>
            <a:r>
              <a:rPr lang="ko-KR" altLang="en-US" dirty="0"/>
              <a:t>'])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 smtClean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44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93675"/>
            <a:ext cx="9601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모델 훈련하기 --- (※3)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model_train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build_model</a:t>
            </a:r>
            <a:r>
              <a:rPr lang="ko-KR" altLang="en-US" dirty="0"/>
              <a:t>(</a:t>
            </a:r>
            <a:r>
              <a:rPr lang="ko-KR" altLang="en-US" dirty="0" err="1"/>
              <a:t>X.shape</a:t>
            </a:r>
            <a:r>
              <a:rPr lang="ko-KR" altLang="en-US" dirty="0"/>
              <a:t>[1:])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model.fit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, </a:t>
            </a:r>
            <a:r>
              <a:rPr lang="ko-KR" altLang="en-US" dirty="0" err="1"/>
              <a:t>batch_size</a:t>
            </a:r>
            <a:r>
              <a:rPr lang="ko-KR" altLang="en-US" dirty="0"/>
              <a:t>=32, </a:t>
            </a:r>
            <a:r>
              <a:rPr lang="ko-KR" altLang="en-US" dirty="0" err="1"/>
              <a:t>nb_epoch</a:t>
            </a:r>
            <a:r>
              <a:rPr lang="ko-KR" altLang="en-US" dirty="0"/>
              <a:t>=30)</a:t>
            </a:r>
          </a:p>
          <a:p>
            <a:r>
              <a:rPr lang="ko-KR" altLang="en-US" dirty="0"/>
              <a:t>	# 모델 저장하기 --- (※4)</a:t>
            </a:r>
          </a:p>
          <a:p>
            <a:r>
              <a:rPr lang="ko-KR" altLang="en-US" dirty="0"/>
              <a:t>	hdf5_file = "./</a:t>
            </a:r>
            <a:r>
              <a:rPr lang="ko-KR" altLang="en-US" dirty="0" err="1"/>
              <a:t>image</a:t>
            </a:r>
            <a:r>
              <a:rPr lang="ko-KR" altLang="en-US" dirty="0"/>
              <a:t>/gyudon-model.hdf5"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model.save_weights</a:t>
            </a:r>
            <a:r>
              <a:rPr lang="ko-KR" altLang="en-US" dirty="0"/>
              <a:t>(hdf5_file)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model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모델 평가하기 --- (※5)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model_eval</a:t>
            </a:r>
            <a:r>
              <a:rPr lang="ko-KR" altLang="en-US" dirty="0"/>
              <a:t>(</a:t>
            </a:r>
            <a:r>
              <a:rPr lang="ko-KR" altLang="en-US" dirty="0" err="1"/>
              <a:t>model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score</a:t>
            </a:r>
            <a:r>
              <a:rPr lang="ko-KR" altLang="en-US" dirty="0"/>
              <a:t> = </a:t>
            </a:r>
            <a:r>
              <a:rPr lang="ko-KR" altLang="en-US" dirty="0" err="1"/>
              <a:t>model.evaluate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loss</a:t>
            </a:r>
            <a:r>
              <a:rPr lang="ko-KR" altLang="en-US" dirty="0"/>
              <a:t>=', </a:t>
            </a:r>
            <a:r>
              <a:rPr lang="ko-KR" altLang="en-US" dirty="0" err="1"/>
              <a:t>score</a:t>
            </a:r>
            <a:r>
              <a:rPr lang="ko-KR" altLang="en-US" dirty="0"/>
              <a:t>[0])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accuracy</a:t>
            </a:r>
            <a:r>
              <a:rPr lang="ko-KR" altLang="en-US" dirty="0"/>
              <a:t>=', </a:t>
            </a:r>
            <a:r>
              <a:rPr lang="ko-KR" altLang="en-US" dirty="0" err="1"/>
              <a:t>score</a:t>
            </a:r>
            <a:r>
              <a:rPr lang="ko-KR" altLang="en-US" dirty="0"/>
              <a:t>[1])</a:t>
            </a:r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__</a:t>
            </a:r>
            <a:r>
              <a:rPr lang="ko-KR" altLang="en-US" dirty="0" err="1"/>
              <a:t>name</a:t>
            </a:r>
            <a:r>
              <a:rPr lang="ko-KR" altLang="en-US" dirty="0"/>
              <a:t>__ == "__</a:t>
            </a:r>
            <a:r>
              <a:rPr lang="ko-KR" altLang="en-US" dirty="0" err="1"/>
              <a:t>main</a:t>
            </a:r>
            <a:r>
              <a:rPr lang="ko-KR" altLang="en-US" dirty="0"/>
              <a:t>__":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main</a:t>
            </a:r>
            <a:r>
              <a:rPr lang="ko-KR" altLang="en-US" dirty="0"/>
              <a:t>()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49942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31EC4-B434-C042-9958-173636A664F9}"/>
              </a:ext>
            </a:extLst>
          </p:cNvPr>
          <p:cNvSpPr txBox="1"/>
          <p:nvPr/>
        </p:nvSpPr>
        <p:spPr>
          <a:xfrm>
            <a:off x="229811" y="5308132"/>
            <a:ext cx="9601201" cy="19721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gyudon_keras.py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  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Using TensorFlow backend.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...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loss= 0.828013382327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accuracy= 0.853873241116</a:t>
            </a:r>
          </a:p>
        </p:txBody>
      </p:sp>
    </p:spTree>
    <p:extLst>
      <p:ext uri="{BB962C8B-B14F-4D97-AF65-F5344CB8AC3E}">
        <p14:creationId xmlns:p14="http://schemas.microsoft.com/office/powerpoint/2010/main" val="1884238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판정 정밀도 올리기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0623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692368"/>
            <a:ext cx="96011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src/ch7/gyudon-makedata2.py</a:t>
            </a:r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PIL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Image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os</a:t>
            </a:r>
            <a:r>
              <a:rPr lang="ko-KR" altLang="en-US" dirty="0"/>
              <a:t>, </a:t>
            </a:r>
            <a:r>
              <a:rPr lang="ko-KR" altLang="en-US" dirty="0" err="1"/>
              <a:t>glob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random</a:t>
            </a:r>
            <a:r>
              <a:rPr lang="ko-KR" altLang="en-US" dirty="0"/>
              <a:t>, </a:t>
            </a:r>
            <a:r>
              <a:rPr lang="ko-KR" altLang="en-US" dirty="0" err="1"/>
              <a:t>math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분류 대상 카테고리</a:t>
            </a:r>
          </a:p>
          <a:p>
            <a:r>
              <a:rPr lang="ko-KR" altLang="en-US" dirty="0" err="1"/>
              <a:t>root_dir</a:t>
            </a:r>
            <a:r>
              <a:rPr lang="ko-KR" altLang="en-US" dirty="0"/>
              <a:t> = "./</a:t>
            </a:r>
            <a:r>
              <a:rPr lang="ko-KR" altLang="en-US" dirty="0" err="1"/>
              <a:t>image</a:t>
            </a:r>
            <a:r>
              <a:rPr lang="ko-KR" altLang="en-US" dirty="0"/>
              <a:t>/"</a:t>
            </a:r>
          </a:p>
          <a:p>
            <a:r>
              <a:rPr lang="ko-KR" altLang="en-US" dirty="0" err="1"/>
              <a:t>categories</a:t>
            </a:r>
            <a:r>
              <a:rPr lang="ko-KR" altLang="en-US" dirty="0"/>
              <a:t> = ["</a:t>
            </a:r>
            <a:r>
              <a:rPr lang="ko-KR" altLang="en-US" dirty="0" err="1"/>
              <a:t>normal</a:t>
            </a:r>
            <a:r>
              <a:rPr lang="ko-KR" altLang="en-US" dirty="0"/>
              <a:t>", "</a:t>
            </a:r>
            <a:r>
              <a:rPr lang="ko-KR" altLang="en-US" dirty="0" err="1"/>
              <a:t>beni</a:t>
            </a:r>
            <a:r>
              <a:rPr lang="ko-KR" altLang="en-US" dirty="0"/>
              <a:t>", "</a:t>
            </a:r>
            <a:r>
              <a:rPr lang="ko-KR" altLang="en-US" dirty="0" err="1"/>
              <a:t>negi</a:t>
            </a:r>
            <a:r>
              <a:rPr lang="ko-KR" altLang="en-US" dirty="0"/>
              <a:t>", "</a:t>
            </a:r>
            <a:r>
              <a:rPr lang="ko-KR" altLang="en-US" dirty="0" err="1"/>
              <a:t>cheese</a:t>
            </a:r>
            <a:r>
              <a:rPr lang="ko-KR" altLang="en-US" dirty="0"/>
              <a:t>"]</a:t>
            </a:r>
          </a:p>
          <a:p>
            <a:r>
              <a:rPr lang="ko-KR" altLang="en-US" dirty="0" err="1"/>
              <a:t>nb_classes</a:t>
            </a:r>
            <a:r>
              <a:rPr lang="ko-KR" altLang="en-US" dirty="0"/>
              <a:t> =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categories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image_size</a:t>
            </a:r>
            <a:r>
              <a:rPr lang="ko-KR" altLang="en-US" dirty="0"/>
              <a:t> = 50</a:t>
            </a:r>
          </a:p>
          <a:p>
            <a:endParaRPr lang="ko-KR" altLang="en-US" dirty="0"/>
          </a:p>
          <a:p>
            <a:r>
              <a:rPr lang="ko-KR" altLang="en-US" dirty="0"/>
              <a:t># 이미지 데이터 읽어 들이기 --- (※1)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[] # 이미지 데이터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[] # 레이블 데이터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add_sample</a:t>
            </a:r>
            <a:r>
              <a:rPr lang="ko-KR" altLang="en-US" dirty="0"/>
              <a:t>(</a:t>
            </a:r>
            <a:r>
              <a:rPr lang="ko-KR" altLang="en-US" dirty="0" err="1"/>
              <a:t>cat</a:t>
            </a:r>
            <a:r>
              <a:rPr lang="ko-KR" altLang="en-US" dirty="0"/>
              <a:t>, 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is_train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Image.open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img.convert</a:t>
            </a:r>
            <a:r>
              <a:rPr lang="ko-KR" altLang="en-US" dirty="0"/>
              <a:t>("RGB") # 색상 모드 변경하기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img</a:t>
            </a:r>
            <a:r>
              <a:rPr lang="ko-KR" altLang="en-US" dirty="0"/>
              <a:t> = </a:t>
            </a:r>
            <a:r>
              <a:rPr lang="ko-KR" altLang="en-US" dirty="0" err="1"/>
              <a:t>img.resize</a:t>
            </a:r>
            <a:r>
              <a:rPr lang="ko-KR" altLang="en-US" dirty="0"/>
              <a:t>((</a:t>
            </a:r>
            <a:r>
              <a:rPr lang="ko-KR" altLang="en-US" dirty="0" err="1"/>
              <a:t>image_size</a:t>
            </a:r>
            <a:r>
              <a:rPr lang="ko-KR" altLang="en-US" dirty="0"/>
              <a:t>, </a:t>
            </a:r>
            <a:r>
              <a:rPr lang="ko-KR" altLang="en-US" dirty="0" err="1"/>
              <a:t>image_size</a:t>
            </a:r>
            <a:r>
              <a:rPr lang="ko-KR" altLang="en-US" dirty="0"/>
              <a:t>)) # 이미지크기변경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</a:t>
            </a:r>
            <a:r>
              <a:rPr lang="ko-KR" altLang="en-US" dirty="0" err="1"/>
              <a:t>img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702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93675"/>
            <a:ext cx="96011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cat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is_train</a:t>
            </a:r>
            <a:r>
              <a:rPr lang="ko-KR" altLang="en-US" dirty="0"/>
              <a:t>: </a:t>
            </a:r>
            <a:r>
              <a:rPr lang="ko-KR" altLang="en-US" dirty="0" err="1" smtClean="0"/>
              <a:t>return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	# 각도를 조금 변경한 파일 추가하기</a:t>
            </a:r>
          </a:p>
          <a:p>
            <a:r>
              <a:rPr lang="ko-KR" altLang="en-US" dirty="0"/>
              <a:t>	# 회전하기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ang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(-20, 20, 5):</a:t>
            </a:r>
          </a:p>
          <a:p>
            <a:r>
              <a:rPr lang="ko-KR" altLang="en-US" dirty="0"/>
              <a:t>		img2 = </a:t>
            </a:r>
            <a:r>
              <a:rPr lang="ko-KR" altLang="en-US" dirty="0" err="1"/>
              <a:t>img.rotate</a:t>
            </a:r>
            <a:r>
              <a:rPr lang="ko-KR" altLang="en-US" dirty="0"/>
              <a:t>(</a:t>
            </a:r>
            <a:r>
              <a:rPr lang="ko-KR" altLang="en-US" dirty="0" err="1"/>
              <a:t>ang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(img2)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cat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# img2.save("</a:t>
            </a:r>
            <a:r>
              <a:rPr lang="ko-KR" altLang="en-US" dirty="0" err="1"/>
              <a:t>gyudon</a:t>
            </a:r>
            <a:r>
              <a:rPr lang="ko-KR" altLang="en-US" dirty="0"/>
              <a:t>-"+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ang</a:t>
            </a:r>
            <a:r>
              <a:rPr lang="ko-KR" altLang="en-US" dirty="0"/>
              <a:t>)+".PNG")</a:t>
            </a:r>
          </a:p>
          <a:p>
            <a:r>
              <a:rPr lang="ko-KR" altLang="en-US" dirty="0"/>
              <a:t>		# 반전하기</a:t>
            </a:r>
          </a:p>
          <a:p>
            <a:r>
              <a:rPr lang="ko-KR" altLang="en-US" dirty="0"/>
              <a:t>		img2 = img2.transpose(</a:t>
            </a:r>
            <a:r>
              <a:rPr lang="ko-KR" altLang="en-US" dirty="0" err="1"/>
              <a:t>Image.FLIP_LEFT_RIGHT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(img2)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cat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make_sample</a:t>
            </a:r>
            <a:r>
              <a:rPr lang="ko-KR" altLang="en-US" dirty="0"/>
              <a:t>(</a:t>
            </a:r>
            <a:r>
              <a:rPr lang="ko-KR" altLang="en-US" dirty="0" err="1"/>
              <a:t>files</a:t>
            </a:r>
            <a:r>
              <a:rPr lang="ko-KR" altLang="en-US" dirty="0"/>
              <a:t>, </a:t>
            </a:r>
            <a:r>
              <a:rPr lang="ko-KR" altLang="en-US" dirty="0" err="1"/>
              <a:t>is_train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global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X</a:t>
            </a:r>
            <a:r>
              <a:rPr lang="ko-KR" altLang="en-US" dirty="0"/>
              <a:t> = []; </a:t>
            </a:r>
            <a:r>
              <a:rPr lang="ko-KR" altLang="en-US" dirty="0" err="1"/>
              <a:t>Y</a:t>
            </a:r>
            <a:r>
              <a:rPr lang="ko-KR" altLang="en-US" dirty="0"/>
              <a:t> = []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cat</a:t>
            </a:r>
            <a:r>
              <a:rPr lang="ko-KR" altLang="en-US" dirty="0"/>
              <a:t>, </a:t>
            </a:r>
            <a:r>
              <a:rPr lang="ko-KR" altLang="en-US" dirty="0" err="1"/>
              <a:t>fname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add_sample</a:t>
            </a:r>
            <a:r>
              <a:rPr lang="ko-KR" altLang="en-US" dirty="0"/>
              <a:t>(</a:t>
            </a:r>
            <a:r>
              <a:rPr lang="ko-KR" altLang="en-US" dirty="0" err="1"/>
              <a:t>cat</a:t>
            </a:r>
            <a:r>
              <a:rPr lang="ko-KR" altLang="en-US" dirty="0"/>
              <a:t>, 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is_train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),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222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93675"/>
            <a:ext cx="95249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각 폴더에 들어있는 파일 수집하기 --- (※2)</a:t>
            </a:r>
          </a:p>
          <a:p>
            <a:r>
              <a:rPr lang="ko-KR" altLang="en-US" dirty="0" err="1"/>
              <a:t>allfiles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idx</a:t>
            </a:r>
            <a:r>
              <a:rPr lang="ko-KR" altLang="en-US" dirty="0"/>
              <a:t>, </a:t>
            </a:r>
            <a:r>
              <a:rPr lang="ko-KR" altLang="en-US" dirty="0" err="1"/>
              <a:t>cat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categories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image_dir</a:t>
            </a:r>
            <a:r>
              <a:rPr lang="ko-KR" altLang="en-US" dirty="0"/>
              <a:t> = </a:t>
            </a:r>
            <a:r>
              <a:rPr lang="ko-KR" altLang="en-US" dirty="0" err="1"/>
              <a:t>root_dir</a:t>
            </a:r>
            <a:r>
              <a:rPr lang="ko-KR" altLang="en-US" dirty="0"/>
              <a:t> + "/" + </a:t>
            </a:r>
            <a:r>
              <a:rPr lang="ko-KR" altLang="en-US" dirty="0" err="1"/>
              <a:t>cat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files</a:t>
            </a:r>
            <a:r>
              <a:rPr lang="ko-KR" altLang="en-US" dirty="0"/>
              <a:t> = </a:t>
            </a:r>
            <a:r>
              <a:rPr lang="ko-KR" altLang="en-US" dirty="0" err="1"/>
              <a:t>glob.glob</a:t>
            </a:r>
            <a:r>
              <a:rPr lang="ko-KR" altLang="en-US" dirty="0"/>
              <a:t>(</a:t>
            </a:r>
            <a:r>
              <a:rPr lang="ko-KR" altLang="en-US" dirty="0" err="1"/>
              <a:t>image_dir</a:t>
            </a:r>
            <a:r>
              <a:rPr lang="ko-KR" altLang="en-US" dirty="0"/>
              <a:t> + "/*.PG")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files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allfiles.append</a:t>
            </a:r>
            <a:r>
              <a:rPr lang="ko-KR" altLang="en-US" dirty="0"/>
              <a:t>((</a:t>
            </a:r>
            <a:r>
              <a:rPr lang="ko-KR" altLang="en-US" dirty="0" err="1"/>
              <a:t>idx</a:t>
            </a:r>
            <a:r>
              <a:rPr lang="ko-KR" altLang="en-US" dirty="0"/>
              <a:t>, </a:t>
            </a:r>
            <a:r>
              <a:rPr lang="ko-KR" altLang="en-US" dirty="0" err="1"/>
              <a:t>f</a:t>
            </a:r>
            <a:r>
              <a:rPr lang="ko-KR" altLang="en-US" dirty="0"/>
              <a:t>))</a:t>
            </a:r>
          </a:p>
          <a:p>
            <a:endParaRPr lang="ko-KR" altLang="en-US" dirty="0"/>
          </a:p>
          <a:p>
            <a:r>
              <a:rPr lang="ko-KR" altLang="en-US" dirty="0"/>
              <a:t># 섞은 뒤에 학습 전용 데이터와 테스트 전용 데이터 구분하기 --- (※3)</a:t>
            </a:r>
          </a:p>
          <a:p>
            <a:r>
              <a:rPr lang="ko-KR" altLang="en-US" dirty="0" err="1"/>
              <a:t>random.shuffle</a:t>
            </a:r>
            <a:r>
              <a:rPr lang="ko-KR" altLang="en-US" dirty="0"/>
              <a:t>(</a:t>
            </a:r>
            <a:r>
              <a:rPr lang="ko-KR" altLang="en-US" dirty="0" err="1"/>
              <a:t>allfiles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th</a:t>
            </a:r>
            <a:r>
              <a:rPr lang="ko-KR" altLang="en-US" dirty="0"/>
              <a:t> = </a:t>
            </a:r>
            <a:r>
              <a:rPr lang="ko-KR" altLang="en-US" dirty="0" err="1"/>
              <a:t>math.floor</a:t>
            </a:r>
            <a:r>
              <a:rPr lang="ko-KR" altLang="en-US" dirty="0"/>
              <a:t>(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allfiles</a:t>
            </a:r>
            <a:r>
              <a:rPr lang="ko-KR" altLang="en-US" dirty="0"/>
              <a:t>) * 0.6)</a:t>
            </a:r>
          </a:p>
          <a:p>
            <a:r>
              <a:rPr lang="ko-KR" altLang="en-US" dirty="0" err="1"/>
              <a:t>train</a:t>
            </a:r>
            <a:r>
              <a:rPr lang="ko-KR" altLang="en-US" dirty="0"/>
              <a:t> = </a:t>
            </a:r>
            <a:r>
              <a:rPr lang="ko-KR" altLang="en-US" dirty="0" err="1"/>
              <a:t>allfiles</a:t>
            </a:r>
            <a:r>
              <a:rPr lang="ko-KR" altLang="en-US" dirty="0"/>
              <a:t>[0:th]</a:t>
            </a:r>
          </a:p>
          <a:p>
            <a:r>
              <a:rPr lang="ko-KR" altLang="en-US" dirty="0" err="1"/>
              <a:t>test</a:t>
            </a:r>
            <a:r>
              <a:rPr lang="ko-KR" altLang="en-US" dirty="0"/>
              <a:t>  = </a:t>
            </a:r>
            <a:r>
              <a:rPr lang="ko-KR" altLang="en-US" dirty="0" err="1"/>
              <a:t>allfiles</a:t>
            </a:r>
            <a:r>
              <a:rPr lang="ko-KR" altLang="en-US" dirty="0"/>
              <a:t>[</a:t>
            </a:r>
            <a:r>
              <a:rPr lang="ko-KR" altLang="en-US" dirty="0" err="1"/>
              <a:t>th</a:t>
            </a:r>
            <a:r>
              <a:rPr lang="ko-KR" altLang="en-US" dirty="0"/>
              <a:t>:]</a:t>
            </a:r>
          </a:p>
          <a:p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 = </a:t>
            </a:r>
            <a:r>
              <a:rPr lang="ko-KR" altLang="en-US" dirty="0" err="1"/>
              <a:t>make_sample</a:t>
            </a:r>
            <a:r>
              <a:rPr lang="ko-KR" altLang="en-US" dirty="0"/>
              <a:t>(</a:t>
            </a:r>
            <a:r>
              <a:rPr lang="ko-KR" altLang="en-US" dirty="0" err="1"/>
              <a:t>train</a:t>
            </a:r>
            <a:r>
              <a:rPr lang="ko-KR" altLang="en-US" dirty="0"/>
              <a:t>, </a:t>
            </a:r>
            <a:r>
              <a:rPr lang="ko-KR" altLang="en-US" dirty="0" err="1"/>
              <a:t>True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 = </a:t>
            </a:r>
            <a:r>
              <a:rPr lang="ko-KR" altLang="en-US" dirty="0" err="1"/>
              <a:t>make_sample</a:t>
            </a:r>
            <a:r>
              <a:rPr lang="ko-KR" altLang="en-US" dirty="0"/>
              <a:t>(</a:t>
            </a:r>
            <a:r>
              <a:rPr lang="ko-KR" altLang="en-US" dirty="0" err="1"/>
              <a:t>test</a:t>
            </a:r>
            <a:r>
              <a:rPr lang="ko-KR" altLang="en-US" dirty="0"/>
              <a:t>, </a:t>
            </a:r>
            <a:r>
              <a:rPr lang="ko-KR" altLang="en-US" dirty="0" err="1"/>
              <a:t>False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xy</a:t>
            </a:r>
            <a:r>
              <a:rPr lang="ko-KR" altLang="en-US" dirty="0"/>
              <a:t> = 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np.save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/gyudon2.npy", </a:t>
            </a:r>
            <a:r>
              <a:rPr lang="ko-KR" altLang="en-US" dirty="0" err="1"/>
              <a:t>xy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ok</a:t>
            </a:r>
            <a:r>
              <a:rPr lang="ko-KR" altLang="en-US" dirty="0"/>
              <a:t>,",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y_train</a:t>
            </a:r>
            <a:r>
              <a:rPr lang="ko-KR" altLang="en-US" dirty="0"/>
              <a:t>))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53295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9D684-808C-4343-AC3F-3A2CAA111908}"/>
              </a:ext>
            </a:extLst>
          </p:cNvPr>
          <p:cNvSpPr txBox="1"/>
          <p:nvPr/>
        </p:nvSpPr>
        <p:spPr>
          <a:xfrm>
            <a:off x="229811" y="5630250"/>
            <a:ext cx="9601201" cy="81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gyudon-makedata2.py  </a:t>
            </a:r>
          </a:p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ok, 5763</a:t>
            </a:r>
          </a:p>
        </p:txBody>
      </p:sp>
    </p:spTree>
    <p:extLst>
      <p:ext uri="{BB962C8B-B14F-4D97-AF65-F5344CB8AC3E}">
        <p14:creationId xmlns:p14="http://schemas.microsoft.com/office/powerpoint/2010/main" val="35889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A5C6777D-047F-0244-A4B3-923E0E4A94CC}"/>
              </a:ext>
            </a:extLst>
          </p:cNvPr>
          <p:cNvSpPr/>
          <p:nvPr/>
        </p:nvSpPr>
        <p:spPr>
          <a:xfrm>
            <a:off x="229811" y="2483769"/>
            <a:ext cx="1852294" cy="1852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C4E8EB8-54D4-304F-9631-D204A0E10C86}"/>
              </a:ext>
            </a:extLst>
          </p:cNvPr>
          <p:cNvSpPr/>
          <p:nvPr/>
        </p:nvSpPr>
        <p:spPr>
          <a:xfrm>
            <a:off x="2823369" y="2483769"/>
            <a:ext cx="1852332" cy="1852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D81D54E-7A5A-974D-8CD3-733906E14C44}"/>
              </a:ext>
            </a:extLst>
          </p:cNvPr>
          <p:cNvSpPr/>
          <p:nvPr/>
        </p:nvSpPr>
        <p:spPr>
          <a:xfrm>
            <a:off x="5416965" y="2479675"/>
            <a:ext cx="1852332" cy="1852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C8FDFE1-3D68-BE44-B5BD-DE99F4320EED}"/>
              </a:ext>
            </a:extLst>
          </p:cNvPr>
          <p:cNvSpPr/>
          <p:nvPr/>
        </p:nvSpPr>
        <p:spPr>
          <a:xfrm>
            <a:off x="7978718" y="2483769"/>
            <a:ext cx="1852294" cy="1852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040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>
            <a:extLst>
              <a:ext uri="{FF2B5EF4-FFF2-40B4-BE49-F238E27FC236}">
                <a16:creationId xmlns:a16="http://schemas.microsoft.com/office/drawing/2014/main" id="{68B5277B-9BEC-7C42-A970-9E969187A03F}"/>
              </a:ext>
            </a:extLst>
          </p:cNvPr>
          <p:cNvSpPr txBox="1"/>
          <p:nvPr/>
        </p:nvSpPr>
        <p:spPr>
          <a:xfrm>
            <a:off x="218814" y="269875"/>
            <a:ext cx="9601201" cy="1080617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# 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데이터 불러오기 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--- (※1)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#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X_train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X_test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y_train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y_test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 =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np.load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("./image/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gyudon.npy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") 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X_train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X_test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y_train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,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y_test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 =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np.load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("./image/gyudon2.npy")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F7382-8126-7647-989B-D234193910AF}"/>
              </a:ext>
            </a:extLst>
          </p:cNvPr>
          <p:cNvSpPr txBox="1"/>
          <p:nvPr/>
        </p:nvSpPr>
        <p:spPr>
          <a:xfrm>
            <a:off x="229811" y="1717675"/>
            <a:ext cx="9601201" cy="425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36804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gyudon_keras2.py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79FDBB8-F02B-C34B-9A90-A9DE9CBAC8F6}"/>
              </a:ext>
            </a:extLst>
          </p:cNvPr>
          <p:cNvSpPr txBox="1"/>
          <p:nvPr/>
        </p:nvSpPr>
        <p:spPr>
          <a:xfrm>
            <a:off x="271463" y="2500234"/>
            <a:ext cx="9525000" cy="373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잘못된 처리의 예</a:t>
            </a:r>
            <a:r>
              <a:rPr lang="en-US" altLang="ko-KR" dirty="0">
                <a:latin typeface="+mj-ea"/>
                <a:ea typeface="+mj-ea"/>
                <a:cs typeface="Arial Unicode MS"/>
              </a:rPr>
              <a:t>:</a:t>
            </a: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이미지 파일을 모두 읽음</a:t>
            </a: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수평 반전 등을 해서 이미지 데이터의 수를 늘림</a:t>
            </a: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섞은 뒤에 훈련 데이터와 테스트 데이터를 구분</a:t>
            </a: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제대로 </a:t>
            </a:r>
            <a:r>
              <a:rPr lang="ko-KR" altLang="en-US" dirty="0" smtClean="0">
                <a:latin typeface="+mj-ea"/>
                <a:ea typeface="+mj-ea"/>
                <a:cs typeface="Arial Unicode MS"/>
              </a:rPr>
              <a:t>된 </a:t>
            </a:r>
            <a:r>
              <a:rPr lang="ko-KR" altLang="en-US" dirty="0">
                <a:latin typeface="+mj-ea"/>
                <a:ea typeface="+mj-ea"/>
                <a:cs typeface="Arial Unicode MS"/>
              </a:rPr>
              <a:t>처리의 예</a:t>
            </a:r>
            <a:r>
              <a:rPr lang="en-US" altLang="ko-KR" dirty="0">
                <a:latin typeface="+mj-ea"/>
                <a:ea typeface="+mj-ea"/>
                <a:cs typeface="Arial Unicode MS"/>
              </a:rPr>
              <a:t>:</a:t>
            </a: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이미지 </a:t>
            </a:r>
            <a:r>
              <a:rPr lang="ko-KR" altLang="en-US" dirty="0" smtClean="0">
                <a:latin typeface="+mj-ea"/>
                <a:ea typeface="+mj-ea"/>
                <a:cs typeface="Arial Unicode MS"/>
              </a:rPr>
              <a:t>파일을 모두 </a:t>
            </a:r>
            <a:r>
              <a:rPr lang="ko-KR" altLang="en-US" dirty="0">
                <a:latin typeface="+mj-ea"/>
                <a:ea typeface="+mj-ea"/>
                <a:cs typeface="Arial Unicode MS"/>
              </a:rPr>
              <a:t>읽음</a:t>
            </a: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섞은 뒤에 훈련 데이터와 테스트 데이터를 구분</a:t>
            </a:r>
            <a:endParaRPr lang="en-US" altLang="ko-KR" dirty="0">
              <a:latin typeface="+mj-ea"/>
              <a:ea typeface="+mj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j-ea"/>
                <a:ea typeface="+mj-ea"/>
                <a:cs typeface="Arial Unicode MS"/>
              </a:rPr>
              <a:t>훈련 데이터를 가지고 수평 반전 등을 해서 학습 정밀도를 </a:t>
            </a:r>
            <a:r>
              <a:rPr lang="ko-KR" altLang="en-US" dirty="0" smtClean="0">
                <a:latin typeface="+mj-ea"/>
                <a:ea typeface="+mj-ea"/>
                <a:cs typeface="Arial Unicode MS"/>
              </a:rPr>
              <a:t>높임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2AF8EB6-F7CE-E947-8E7F-76FFAB93C715}"/>
              </a:ext>
            </a:extLst>
          </p:cNvPr>
          <p:cNvSpPr txBox="1"/>
          <p:nvPr/>
        </p:nvSpPr>
        <p:spPr>
          <a:xfrm>
            <a:off x="218814" y="6574248"/>
            <a:ext cx="9601201" cy="70666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loss= 1.10083998727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accuracy= 0.922566371681</a:t>
            </a:r>
          </a:p>
        </p:txBody>
      </p:sp>
    </p:spTree>
    <p:extLst>
      <p:ext uri="{BB962C8B-B14F-4D97-AF65-F5344CB8AC3E}">
        <p14:creationId xmlns:p14="http://schemas.microsoft.com/office/powerpoint/2010/main" val="2898131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err="1">
                <a:latin typeface="+mn-ea"/>
                <a:cs typeface="Arial Unicode MS"/>
              </a:rPr>
              <a:t>명령줄로</a:t>
            </a:r>
            <a:r>
              <a:rPr lang="ko-KR" altLang="en-US" sz="2400" dirty="0">
                <a:latin typeface="+mn-ea"/>
                <a:cs typeface="Arial Unicode MS"/>
              </a:rPr>
              <a:t> </a:t>
            </a:r>
            <a:r>
              <a:rPr lang="ko-KR" altLang="en-US" sz="2400" dirty="0" smtClean="0">
                <a:latin typeface="+mn-ea"/>
                <a:cs typeface="Arial Unicode MS"/>
              </a:rPr>
              <a:t>이미지 판정할 수 </a:t>
            </a:r>
            <a:r>
              <a:rPr lang="ko-KR" altLang="en-US" sz="2400" dirty="0">
                <a:latin typeface="+mn-ea"/>
                <a:cs typeface="Arial Unicode MS"/>
              </a:rPr>
              <a:t>있게 하기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17016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865366"/>
            <a:ext cx="960119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smtClean="0"/>
              <a:t>src/ch7/gyudon-checker.py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gyudon_keras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gyudon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sys</a:t>
            </a:r>
            <a:r>
              <a:rPr lang="ko-KR" altLang="en-US" dirty="0"/>
              <a:t>, </a:t>
            </a:r>
            <a:r>
              <a:rPr lang="ko-KR" altLang="en-US" dirty="0" err="1"/>
              <a:t>os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PIL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Image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명령줄에서</a:t>
            </a:r>
            <a:r>
              <a:rPr lang="ko-KR" altLang="en-US" dirty="0"/>
              <a:t> 파일 이름 지정하기 --- (※1)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sys.argv</a:t>
            </a:r>
            <a:r>
              <a:rPr lang="ko-KR" altLang="en-US" dirty="0"/>
              <a:t>) &lt;= 1: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gyudon-checker.py</a:t>
            </a:r>
            <a:r>
              <a:rPr lang="ko-KR" altLang="en-US" dirty="0"/>
              <a:t> (&lt;파일 이름&gt;)")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quit</a:t>
            </a:r>
            <a:r>
              <a:rPr lang="ko-KR" altLang="en-US" dirty="0"/>
              <a:t>()</a:t>
            </a:r>
          </a:p>
          <a:p>
            <a:r>
              <a:rPr lang="ko-KR" altLang="en-US" dirty="0" err="1" smtClean="0"/>
              <a:t>image_size</a:t>
            </a:r>
            <a:r>
              <a:rPr lang="ko-KR" altLang="en-US" dirty="0" smtClean="0"/>
              <a:t> </a:t>
            </a:r>
            <a:r>
              <a:rPr lang="ko-KR" altLang="en-US" dirty="0"/>
              <a:t>= 50</a:t>
            </a:r>
          </a:p>
          <a:p>
            <a:r>
              <a:rPr lang="ko-KR" altLang="en-US" dirty="0" err="1"/>
              <a:t>categories</a:t>
            </a:r>
            <a:r>
              <a:rPr lang="ko-KR" altLang="en-US" dirty="0"/>
              <a:t> = ["일반 규동", "생강 규동", "양파 규동", "치즈 규동"]</a:t>
            </a:r>
          </a:p>
          <a:p>
            <a:r>
              <a:rPr lang="ko-KR" altLang="en-US" dirty="0" err="1"/>
              <a:t>calories</a:t>
            </a:r>
            <a:r>
              <a:rPr lang="ko-KR" altLang="en-US" dirty="0"/>
              <a:t> = [656, 658, 768, 836]</a:t>
            </a:r>
          </a:p>
          <a:p>
            <a:endParaRPr lang="ko-KR" altLang="en-US" dirty="0"/>
          </a:p>
          <a:p>
            <a:r>
              <a:rPr lang="ko-KR" altLang="en-US" dirty="0"/>
              <a:t># 입력 이미지를 </a:t>
            </a:r>
            <a:r>
              <a:rPr lang="ko-KR" altLang="en-US" dirty="0" err="1"/>
              <a:t>Numpy로</a:t>
            </a:r>
            <a:r>
              <a:rPr lang="ko-KR" altLang="en-US" dirty="0"/>
              <a:t> 변환하기 --- (※2)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files</a:t>
            </a:r>
            <a:r>
              <a:rPr lang="ko-KR" altLang="en-US" dirty="0"/>
              <a:t> = </a:t>
            </a:r>
            <a:r>
              <a:rPr lang="ko-KR" altLang="en-US" dirty="0" smtClean="0"/>
              <a:t>[]</a:t>
            </a:r>
            <a:endParaRPr lang="en-US" altLang="ko-KR" dirty="0" smtClean="0"/>
          </a:p>
          <a:p>
            <a:r>
              <a:rPr lang="en-US" altLang="ko-KR" dirty="0"/>
              <a:t>for </a:t>
            </a:r>
            <a:r>
              <a:rPr lang="en-US" altLang="ko-KR" dirty="0" err="1"/>
              <a:t>fname</a:t>
            </a:r>
            <a:r>
              <a:rPr lang="en-US" altLang="ko-KR" dirty="0"/>
              <a:t> in </a:t>
            </a:r>
            <a:r>
              <a:rPr lang="en-US" altLang="ko-KR" dirty="0" err="1"/>
              <a:t>sys.argv</a:t>
            </a:r>
            <a:r>
              <a:rPr lang="en-US" altLang="ko-KR" dirty="0"/>
              <a:t>[1:]: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Image.open</a:t>
            </a:r>
            <a:r>
              <a:rPr lang="en-US" altLang="ko-KR" dirty="0"/>
              <a:t>(</a:t>
            </a:r>
            <a:r>
              <a:rPr lang="en-US" altLang="ko-KR" dirty="0" err="1"/>
              <a:t>fname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img.convert</a:t>
            </a:r>
            <a:r>
              <a:rPr lang="en-US" altLang="ko-KR" dirty="0"/>
              <a:t>("RGB")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img.resize</a:t>
            </a:r>
            <a:r>
              <a:rPr lang="en-US" altLang="ko-KR" dirty="0"/>
              <a:t>((</a:t>
            </a:r>
            <a:r>
              <a:rPr lang="en-US" altLang="ko-KR" dirty="0" err="1"/>
              <a:t>image_size</a:t>
            </a:r>
            <a:r>
              <a:rPr lang="en-US" altLang="ko-KR" dirty="0"/>
              <a:t>, </a:t>
            </a:r>
            <a:r>
              <a:rPr lang="en-US" altLang="ko-KR" dirty="0" err="1"/>
              <a:t>image_size</a:t>
            </a:r>
            <a:r>
              <a:rPr lang="en-US" altLang="ko-KR" dirty="0" smtClean="0"/>
              <a:t>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in_data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</a:t>
            </a:r>
            <a:r>
              <a:rPr lang="ko-KR" altLang="en-US" dirty="0" err="1"/>
              <a:t>img</a:t>
            </a:r>
            <a:r>
              <a:rPr lang="ko-KR" altLang="en-US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8852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55766"/>
            <a:ext cx="960119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in_data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files.append</a:t>
            </a:r>
            <a:r>
              <a:rPr lang="ko-KR" altLang="en-US" dirty="0"/>
              <a:t>(</a:t>
            </a:r>
            <a:r>
              <a:rPr lang="ko-KR" altLang="en-US" dirty="0" err="1"/>
              <a:t>fname</a:t>
            </a:r>
            <a:r>
              <a:rPr lang="ko-KR" altLang="en-US" dirty="0"/>
              <a:t>)</a:t>
            </a:r>
          </a:p>
          <a:p>
            <a:r>
              <a:rPr lang="ko-KR" altLang="en-US" dirty="0" err="1" smtClean="0"/>
              <a:t>X</a:t>
            </a:r>
            <a:r>
              <a:rPr lang="ko-KR" altLang="en-US" dirty="0" smtClean="0"/>
              <a:t> </a:t>
            </a:r>
            <a:r>
              <a:rPr lang="ko-KR" altLang="en-US" dirty="0"/>
              <a:t>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CNN 모델 구축하기 --- (※3)</a:t>
            </a:r>
          </a:p>
          <a:p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gyudon.build_model</a:t>
            </a:r>
            <a:r>
              <a:rPr lang="ko-KR" altLang="en-US" dirty="0"/>
              <a:t>(</a:t>
            </a:r>
            <a:r>
              <a:rPr lang="ko-KR" altLang="en-US" dirty="0" err="1"/>
              <a:t>X.shape</a:t>
            </a:r>
            <a:r>
              <a:rPr lang="ko-KR" altLang="en-US" dirty="0"/>
              <a:t>[1:])</a:t>
            </a:r>
          </a:p>
          <a:p>
            <a:r>
              <a:rPr lang="ko-KR" altLang="en-US" dirty="0" err="1"/>
              <a:t>model.load_weights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/gyudon-model.hdf5")</a:t>
            </a:r>
          </a:p>
          <a:p>
            <a:endParaRPr lang="ko-KR" altLang="en-US" dirty="0"/>
          </a:p>
          <a:p>
            <a:r>
              <a:rPr lang="ko-KR" altLang="en-US" dirty="0"/>
              <a:t># 데이터 예측하기 --- (※4)</a:t>
            </a:r>
          </a:p>
          <a:p>
            <a:r>
              <a:rPr lang="ko-KR" altLang="en-US" dirty="0" err="1"/>
              <a:t>html</a:t>
            </a:r>
            <a:r>
              <a:rPr lang="ko-KR" altLang="en-US" dirty="0"/>
              <a:t> = ""</a:t>
            </a:r>
          </a:p>
          <a:p>
            <a:r>
              <a:rPr lang="ko-KR" altLang="en-US" dirty="0" err="1"/>
              <a:t>pre</a:t>
            </a:r>
            <a:r>
              <a:rPr lang="ko-KR" altLang="en-US" dirty="0"/>
              <a:t> = </a:t>
            </a:r>
            <a:r>
              <a:rPr lang="ko-KR" altLang="en-US" dirty="0" err="1"/>
              <a:t>model.predict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p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pre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y</a:t>
            </a:r>
            <a:r>
              <a:rPr lang="ko-KR" altLang="en-US" dirty="0"/>
              <a:t> = </a:t>
            </a:r>
            <a:r>
              <a:rPr lang="ko-KR" altLang="en-US" dirty="0" err="1"/>
              <a:t>p.argmax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("+입력:", </a:t>
            </a:r>
            <a:r>
              <a:rPr lang="ko-KR" altLang="en-US" dirty="0" err="1"/>
              <a:t>files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("|규동 이름:", </a:t>
            </a:r>
            <a:r>
              <a:rPr lang="ko-KR" altLang="en-US" dirty="0" err="1"/>
              <a:t>categories</a:t>
            </a:r>
            <a:r>
              <a:rPr lang="ko-KR" altLang="en-US" dirty="0"/>
              <a:t>[</a:t>
            </a:r>
            <a:r>
              <a:rPr lang="ko-KR" altLang="en-US" dirty="0" err="1"/>
              <a:t>y</a:t>
            </a:r>
            <a:r>
              <a:rPr lang="ko-KR" altLang="en-US" dirty="0"/>
              <a:t>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("|칼로리:", </a:t>
            </a:r>
            <a:r>
              <a:rPr lang="ko-KR" altLang="en-US" dirty="0" err="1"/>
              <a:t>calories</a:t>
            </a:r>
            <a:r>
              <a:rPr lang="ko-KR" altLang="en-US" dirty="0"/>
              <a:t>[</a:t>
            </a:r>
            <a:r>
              <a:rPr lang="ko-KR" altLang="en-US" dirty="0" err="1"/>
              <a:t>y</a:t>
            </a:r>
            <a:r>
              <a:rPr lang="ko-KR" altLang="en-US" dirty="0"/>
              <a:t>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html</a:t>
            </a:r>
            <a:r>
              <a:rPr lang="ko-KR" altLang="en-US" dirty="0"/>
              <a:t> += """</a:t>
            </a:r>
          </a:p>
          <a:p>
            <a:r>
              <a:rPr lang="ko-KR" altLang="en-US" dirty="0"/>
              <a:t>		&lt;h3&gt;입력:{0}&lt;/h3&gt;</a:t>
            </a:r>
          </a:p>
          <a:p>
            <a:r>
              <a:rPr lang="ko-KR" altLang="en-US" dirty="0"/>
              <a:t>		&lt;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		&lt;</a:t>
            </a:r>
            <a:r>
              <a:rPr lang="ko-KR" altLang="en-US" dirty="0" err="1"/>
              <a:t>p</a:t>
            </a:r>
            <a:r>
              <a:rPr lang="ko-KR" altLang="en-US" dirty="0"/>
              <a:t>&gt;&lt;</a:t>
            </a:r>
            <a:r>
              <a:rPr lang="ko-KR" altLang="en-US" dirty="0" err="1"/>
              <a:t>img</a:t>
            </a:r>
            <a:r>
              <a:rPr lang="ko-KR" altLang="en-US" dirty="0"/>
              <a:t> </a:t>
            </a:r>
            <a:r>
              <a:rPr lang="ko-KR" altLang="en-US" dirty="0" err="1"/>
              <a:t>src</a:t>
            </a:r>
            <a:r>
              <a:rPr lang="ko-KR" altLang="en-US" dirty="0"/>
              <a:t>="{1}" </a:t>
            </a:r>
            <a:r>
              <a:rPr lang="ko-KR" altLang="en-US" dirty="0" err="1"/>
              <a:t>width</a:t>
            </a:r>
            <a:r>
              <a:rPr lang="ko-KR" altLang="en-US" dirty="0"/>
              <a:t>=300&gt;&lt;/</a:t>
            </a:r>
            <a:r>
              <a:rPr lang="ko-KR" altLang="en-US" dirty="0" err="1"/>
              <a:t>p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		&lt;</a:t>
            </a:r>
            <a:r>
              <a:rPr lang="ko-KR" altLang="en-US" dirty="0" err="1"/>
              <a:t>p</a:t>
            </a:r>
            <a:r>
              <a:rPr lang="ko-KR" altLang="en-US" dirty="0"/>
              <a:t>&gt;규동 이름:{2}&lt;/</a:t>
            </a:r>
            <a:r>
              <a:rPr lang="ko-KR" altLang="en-US" dirty="0" err="1"/>
              <a:t>p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		&lt;</a:t>
            </a:r>
            <a:r>
              <a:rPr lang="ko-KR" altLang="en-US" dirty="0" err="1"/>
              <a:t>p</a:t>
            </a:r>
            <a:r>
              <a:rPr lang="ko-KR" altLang="en-US" dirty="0"/>
              <a:t>&gt;칼로리 :{3}</a:t>
            </a:r>
            <a:r>
              <a:rPr lang="ko-KR" altLang="en-US" dirty="0" err="1"/>
              <a:t>kcal</a:t>
            </a:r>
            <a:r>
              <a:rPr lang="ko-KR" altLang="en-US" dirty="0"/>
              <a:t>&lt;/</a:t>
            </a:r>
            <a:r>
              <a:rPr lang="ko-KR" altLang="en-US" dirty="0" err="1"/>
              <a:t>p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	&lt;/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	""".</a:t>
            </a:r>
            <a:r>
              <a:rPr lang="ko-KR" altLang="en-US" dirty="0" err="1"/>
              <a:t>format</a:t>
            </a:r>
            <a:r>
              <a:rPr lang="ko-KR" altLang="en-US" dirty="0"/>
              <a:t>(</a:t>
            </a:r>
            <a:r>
              <a:rPr lang="ko-KR" altLang="en-US" dirty="0" err="1"/>
              <a:t>os.path.basename</a:t>
            </a:r>
            <a:r>
              <a:rPr lang="ko-KR" altLang="en-US" dirty="0"/>
              <a:t>(</a:t>
            </a:r>
            <a:r>
              <a:rPr lang="ko-KR" altLang="en-US" dirty="0" err="1"/>
              <a:t>files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 smtClean="0"/>
              <a:t>]), </a:t>
            </a:r>
            <a:r>
              <a:rPr lang="ko-KR" altLang="en-US" dirty="0" err="1"/>
              <a:t>files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 smtClean="0"/>
              <a:t>]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categories</a:t>
            </a:r>
            <a:r>
              <a:rPr lang="ko-KR" altLang="en-US" dirty="0" smtClean="0"/>
              <a:t>[</a:t>
            </a:r>
            <a:r>
              <a:rPr lang="ko-KR" altLang="en-US" dirty="0" err="1" smtClean="0"/>
              <a:t>y</a:t>
            </a:r>
            <a:r>
              <a:rPr lang="ko-KR" altLang="en-US" dirty="0" smtClean="0"/>
              <a:t>], </a:t>
            </a:r>
            <a:r>
              <a:rPr lang="ko-KR" altLang="en-US" dirty="0" err="1" smtClean="0"/>
              <a:t>calories</a:t>
            </a:r>
            <a:r>
              <a:rPr lang="ko-KR" altLang="en-US" dirty="0" smtClean="0"/>
              <a:t>[</a:t>
            </a:r>
            <a:r>
              <a:rPr lang="ko-KR" altLang="en-US" dirty="0" err="1" smtClean="0"/>
              <a:t>y</a:t>
            </a:r>
            <a:r>
              <a:rPr lang="ko-KR" altLang="en-US" dirty="0" smtClean="0"/>
              <a:t>])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994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0B865-7941-AD4B-998E-2A9B0E655299}"/>
              </a:ext>
            </a:extLst>
          </p:cNvPr>
          <p:cNvSpPr txBox="1"/>
          <p:nvPr/>
        </p:nvSpPr>
        <p:spPr>
          <a:xfrm>
            <a:off x="5414169" y="193675"/>
            <a:ext cx="4422357" cy="5970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21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avhash.py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[[0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1892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</a:p>
          <a:p>
            <a:pPr marL="201930"/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2019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2019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2019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2019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0]</a:t>
            </a:r>
            <a:endParaRPr lang="en-US" altLang="ko-KR" dirty="0">
              <a:latin typeface="+mn-ea"/>
              <a:cs typeface="나눔고딕코딩"/>
            </a:endParaRPr>
          </a:p>
          <a:p>
            <a:pPr marL="20193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1]]</a:t>
            </a:r>
            <a:endParaRPr lang="en-US" altLang="ko-KR" dirty="0">
              <a:latin typeface="+mn-ea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000001000180018003c003c003c087e07ff05ff07ff2cffa9ffe3ffe3ffe1fff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C6E58E3-E9E8-DE48-B0C0-9D00427C9015}"/>
              </a:ext>
            </a:extLst>
          </p:cNvPr>
          <p:cNvSpPr/>
          <p:nvPr/>
        </p:nvSpPr>
        <p:spPr>
          <a:xfrm>
            <a:off x="229811" y="1838898"/>
            <a:ext cx="5336758" cy="3002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2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9767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93675"/>
            <a:ext cx="9601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리포트 저장하기 --- (※5)</a:t>
            </a:r>
          </a:p>
          <a:p>
            <a:r>
              <a:rPr lang="ko-KR" altLang="en-US" dirty="0" err="1"/>
              <a:t>html</a:t>
            </a:r>
            <a:r>
              <a:rPr lang="ko-KR" altLang="en-US" dirty="0"/>
              <a:t> = "&lt;</a:t>
            </a:r>
            <a:r>
              <a:rPr lang="ko-KR" altLang="en-US" dirty="0" err="1"/>
              <a:t>html</a:t>
            </a:r>
            <a:r>
              <a:rPr lang="ko-KR" altLang="en-US" dirty="0"/>
              <a:t>&gt;&lt;</a:t>
            </a:r>
            <a:r>
              <a:rPr lang="ko-KR" altLang="en-US" dirty="0" err="1"/>
              <a:t>body</a:t>
            </a:r>
            <a:r>
              <a:rPr lang="ko-KR" altLang="en-US" dirty="0"/>
              <a:t> </a:t>
            </a:r>
            <a:r>
              <a:rPr lang="ko-KR" altLang="en-US" dirty="0" err="1"/>
              <a:t>style</a:t>
            </a:r>
            <a:r>
              <a:rPr lang="ko-KR" altLang="en-US" dirty="0"/>
              <a:t>='</a:t>
            </a:r>
            <a:r>
              <a:rPr lang="ko-KR" altLang="en-US" dirty="0" err="1"/>
              <a:t>text-align:center</a:t>
            </a:r>
            <a:r>
              <a:rPr lang="ko-KR" altLang="en-US" dirty="0"/>
              <a:t>;'&gt;" + \</a:t>
            </a:r>
          </a:p>
          <a:p>
            <a:r>
              <a:rPr lang="ko-KR" altLang="en-US" dirty="0"/>
              <a:t>	"&lt;</a:t>
            </a:r>
            <a:r>
              <a:rPr lang="ko-KR" altLang="en-US" dirty="0" err="1"/>
              <a:t>style</a:t>
            </a:r>
            <a:r>
              <a:rPr lang="ko-KR" altLang="en-US" dirty="0"/>
              <a:t>&gt; </a:t>
            </a:r>
            <a:r>
              <a:rPr lang="ko-KR" altLang="en-US" dirty="0" err="1"/>
              <a:t>p</a:t>
            </a:r>
            <a:r>
              <a:rPr lang="ko-KR" altLang="en-US" dirty="0"/>
              <a:t> { margin:0; padding:0; } &lt;/</a:t>
            </a:r>
            <a:r>
              <a:rPr lang="ko-KR" altLang="en-US" dirty="0" err="1"/>
              <a:t>style</a:t>
            </a:r>
            <a:r>
              <a:rPr lang="ko-KR" altLang="en-US" dirty="0"/>
              <a:t>&gt;" + \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html</a:t>
            </a:r>
            <a:r>
              <a:rPr lang="ko-KR" altLang="en-US" dirty="0"/>
              <a:t> + "&lt;/</a:t>
            </a:r>
            <a:r>
              <a:rPr lang="ko-KR" altLang="en-US" dirty="0" err="1"/>
              <a:t>body</a:t>
            </a:r>
            <a:r>
              <a:rPr lang="ko-KR" altLang="en-US" dirty="0"/>
              <a:t>&gt;&lt;/</a:t>
            </a:r>
            <a:r>
              <a:rPr lang="ko-KR" altLang="en-US" dirty="0" err="1"/>
              <a:t>html</a:t>
            </a:r>
            <a:r>
              <a:rPr lang="ko-KR" altLang="en-US" dirty="0"/>
              <a:t>&gt;"</a:t>
            </a:r>
          </a:p>
          <a:p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open</a:t>
            </a:r>
            <a:r>
              <a:rPr lang="ko-KR" altLang="en-US" dirty="0"/>
              <a:t>("</a:t>
            </a:r>
            <a:r>
              <a:rPr lang="ko-KR" altLang="en-US" dirty="0" err="1"/>
              <a:t>gyudon-result.html</a:t>
            </a:r>
            <a:r>
              <a:rPr lang="ko-KR" altLang="en-US" dirty="0"/>
              <a:t>", "</a:t>
            </a:r>
            <a:r>
              <a:rPr lang="ko-KR" altLang="en-US" dirty="0" err="1"/>
              <a:t>w</a:t>
            </a:r>
            <a:r>
              <a:rPr lang="ko-KR" altLang="en-US" dirty="0"/>
              <a:t>") </a:t>
            </a:r>
            <a:r>
              <a:rPr lang="ko-KR" altLang="en-US" dirty="0" err="1"/>
              <a:t>as</a:t>
            </a:r>
            <a:r>
              <a:rPr lang="ko-KR" altLang="en-US" dirty="0"/>
              <a:t> f: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f.write</a:t>
            </a:r>
            <a:r>
              <a:rPr lang="ko-KR" altLang="en-US" dirty="0"/>
              <a:t>(</a:t>
            </a:r>
            <a:r>
              <a:rPr lang="ko-KR" altLang="en-US" dirty="0" err="1"/>
              <a:t>html</a:t>
            </a:r>
            <a:r>
              <a:rPr lang="ko-KR" alt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E7870-3BF6-CC46-855B-8C6AAC6B4BDB}"/>
              </a:ext>
            </a:extLst>
          </p:cNvPr>
          <p:cNvSpPr txBox="1"/>
          <p:nvPr/>
        </p:nvSpPr>
        <p:spPr>
          <a:xfrm>
            <a:off x="229811" y="2252072"/>
            <a:ext cx="9601201" cy="6848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[</a:t>
            </a:r>
            <a:r>
              <a:rPr lang="ko-KR" altLang="en-US" spc="-40" dirty="0">
                <a:solidFill>
                  <a:srgbClr val="231F20"/>
                </a:solidFill>
                <a:latin typeface="+mn-ea"/>
                <a:cs typeface="나눔고딕코딩"/>
              </a:rPr>
              <a:t>서식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]</a:t>
            </a:r>
            <a:endParaRPr lang="ko-KR" altLang="en-US" dirty="0">
              <a:latin typeface="+mn-ea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</a:t>
            </a:r>
            <a:r>
              <a:rPr lang="ko-KR" altLang="en-US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python3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gyudon-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checker.py</a:t>
            </a:r>
            <a:r>
              <a:rPr lang="en-US" altLang="ko-KR" spc="-5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&lt;</a:t>
            </a:r>
            <a:r>
              <a:rPr lang="ko-KR" altLang="en-US" spc="-30" dirty="0">
                <a:solidFill>
                  <a:srgbClr val="231F20"/>
                </a:solidFill>
                <a:latin typeface="+mn-ea"/>
                <a:cs typeface="나눔고딕코딩"/>
              </a:rPr>
              <a:t>이미지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1&gt;</a:t>
            </a:r>
            <a:r>
              <a:rPr lang="ko-KR" altLang="en-US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&lt;</a:t>
            </a:r>
            <a:r>
              <a:rPr lang="ko-KR" altLang="en-US" spc="-30" dirty="0">
                <a:solidFill>
                  <a:srgbClr val="231F20"/>
                </a:solidFill>
                <a:latin typeface="+mn-ea"/>
                <a:cs typeface="나눔고딕코딩"/>
              </a:rPr>
              <a:t>이미지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2&gt;</a:t>
            </a:r>
            <a:r>
              <a:rPr lang="ko-KR" altLang="en-US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&lt;</a:t>
            </a:r>
            <a:r>
              <a:rPr lang="ko-KR" altLang="en-US" spc="-30" dirty="0">
                <a:solidFill>
                  <a:srgbClr val="231F20"/>
                </a:solidFill>
                <a:latin typeface="+mn-ea"/>
                <a:cs typeface="나눔고딕코딩"/>
              </a:rPr>
              <a:t>이미지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3&gt;</a:t>
            </a:r>
            <a:r>
              <a:rPr lang="ko-KR" altLang="en-US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…</a:t>
            </a:r>
            <a:endParaRPr lang="ko-KR" altLang="en-US" dirty="0">
              <a:latin typeface="+mn-ea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859713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>
            <a:extLst>
              <a:ext uri="{FF2B5EF4-FFF2-40B4-BE49-F238E27FC236}">
                <a16:creationId xmlns:a16="http://schemas.microsoft.com/office/drawing/2014/main" id="{CA7A6A56-F0AE-FB48-A87F-60C83BE0774E}"/>
              </a:ext>
            </a:extLst>
          </p:cNvPr>
          <p:cNvSpPr/>
          <p:nvPr/>
        </p:nvSpPr>
        <p:spPr>
          <a:xfrm>
            <a:off x="2896811" y="193675"/>
            <a:ext cx="4650958" cy="7086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73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2225" y="-54244"/>
            <a:ext cx="10296993" cy="7639319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766" y="2241766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569" y="1496597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369" y="148907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9077" y="1415318"/>
            <a:ext cx="947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4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83304" y="2225847"/>
            <a:ext cx="32262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00" spc="-200" dirty="0" err="1">
                <a:latin typeface="+mn-ea"/>
                <a:ea typeface="+mn-ea"/>
              </a:rPr>
              <a:t>OpenCV</a:t>
            </a:r>
            <a:r>
              <a:rPr lang="ko-KR" altLang="en-US" sz="2400" spc="-200" dirty="0">
                <a:latin typeface="+mn-ea"/>
                <a:ea typeface="+mn-ea"/>
              </a:rPr>
              <a:t>로 얼굴 인식하기</a:t>
            </a:r>
          </a:p>
        </p:txBody>
      </p:sp>
      <p:sp>
        <p:nvSpPr>
          <p:cNvPr id="12" name="object 12"/>
          <p:cNvSpPr/>
          <p:nvPr/>
        </p:nvSpPr>
        <p:spPr>
          <a:xfrm>
            <a:off x="1061603" y="4398524"/>
            <a:ext cx="3978310" cy="539607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이번  </a:t>
            </a:r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절에서  배울</a:t>
            </a:r>
            <a:r>
              <a:rPr lang="ko-KR" altLang="en-US" spc="-114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894" y="5403844"/>
            <a:ext cx="3942019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en-US" altLang="ko-KR" spc="-120" dirty="0" err="1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endParaRPr lang="en-US" altLang="ko-KR" spc="-120" dirty="0">
              <a:solidFill>
                <a:srgbClr val="414042"/>
              </a:solidFill>
              <a:latin typeface="+mn-ea"/>
              <a:cs typeface="Arial Unicode MS"/>
            </a:endParaRP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얼굴 </a:t>
            </a:r>
            <a:r>
              <a:rPr lang="ko-KR" altLang="en-US" spc="-120" dirty="0" err="1">
                <a:solidFill>
                  <a:srgbClr val="414042"/>
                </a:solidFill>
                <a:latin typeface="+mn-ea"/>
                <a:cs typeface="Arial Unicode MS"/>
              </a:rPr>
              <a:t>인식해보기</a:t>
            </a:r>
            <a:endParaRPr lang="en-US" altLang="ko-KR" spc="-120" dirty="0" smtClean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9087" y="4402194"/>
            <a:ext cx="3260691" cy="536571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알고리즘과</a:t>
            </a:r>
            <a:r>
              <a:rPr lang="ko-KR" altLang="en-US" spc="-40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9087" y="5407719"/>
            <a:ext cx="3260691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30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Pandas 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라이브러리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en-US" altLang="ko-KR" spc="-130" dirty="0" err="1" smtClean="0">
                <a:solidFill>
                  <a:srgbClr val="414042"/>
                </a:solidFill>
                <a:latin typeface="+mn-ea"/>
                <a:cs typeface="Arial Unicode MS"/>
              </a:rPr>
              <a:t>Numpy</a:t>
            </a: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라이브러리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369" y="2784475"/>
            <a:ext cx="8153400" cy="1121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lang="en-US" altLang="ko-KR" spc="-100" dirty="0" err="1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는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유명한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이미지 인식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라이브러리이다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en-US" altLang="ko-KR" spc="-100" dirty="0" err="1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를 이용하면 물체 인식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얼굴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인식처럼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이미지를 사용하는 다양한 처리를 할 수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있다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이번 절에서는 </a:t>
            </a:r>
            <a:r>
              <a:rPr lang="en-US" altLang="ko-KR" spc="-100" dirty="0" err="1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를 이용해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사진에서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사람의 얼굴을 찾는 방법을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소개한다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279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50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OpenCV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OpenCV(Open Source Computer Vision Library)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오픈소스 이미지 처리 라이브러리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 처리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구조 분석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패턴 인식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 smtClean="0">
                <a:latin typeface="+mn-ea"/>
                <a:cs typeface="Arial Unicode MS"/>
              </a:rPr>
              <a:t>머신 러닝을 </a:t>
            </a:r>
            <a:r>
              <a:rPr lang="ko-KR" altLang="en-US" dirty="0">
                <a:latin typeface="+mn-ea"/>
                <a:cs typeface="Arial Unicode MS"/>
              </a:rPr>
              <a:t>활용한 이미지와 동영상 처리 등의 다양한 기능을 지원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윈도우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리눅스</a:t>
            </a:r>
            <a:r>
              <a:rPr lang="en-US" altLang="ko-KR" dirty="0">
                <a:latin typeface="+mn-ea"/>
                <a:cs typeface="Arial Unicode MS"/>
              </a:rPr>
              <a:t>, macOS, </a:t>
            </a:r>
            <a:r>
              <a:rPr lang="ko-KR" altLang="en-US" dirty="0">
                <a:latin typeface="+mn-ea"/>
                <a:cs typeface="Arial Unicode MS"/>
              </a:rPr>
              <a:t>안드로이드</a:t>
            </a:r>
            <a:r>
              <a:rPr lang="en-US" altLang="ko-KR" dirty="0">
                <a:latin typeface="+mn-ea"/>
                <a:cs typeface="Arial Unicode MS"/>
              </a:rPr>
              <a:t>, iOS </a:t>
            </a:r>
            <a:r>
              <a:rPr lang="ko-KR" altLang="en-US" dirty="0">
                <a:latin typeface="+mn-ea"/>
                <a:cs typeface="Arial Unicode MS"/>
              </a:rPr>
              <a:t>등의 다양한 환경에서 사용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BSD </a:t>
            </a:r>
            <a:r>
              <a:rPr lang="ko-KR" altLang="en-US" dirty="0" smtClean="0">
                <a:latin typeface="+mn-ea"/>
                <a:cs typeface="Arial Unicode MS"/>
              </a:rPr>
              <a:t>라이센스로 </a:t>
            </a:r>
            <a:r>
              <a:rPr lang="ko-KR" altLang="en-US" dirty="0">
                <a:latin typeface="+mn-ea"/>
                <a:cs typeface="Arial Unicode MS"/>
              </a:rPr>
              <a:t>배포되고 있으므로 상업적인 용도로도 사용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+mn-ea"/>
                <a:cs typeface="Arial Unicode MS"/>
              </a:rPr>
              <a:t>OpenCV </a:t>
            </a:r>
            <a:r>
              <a:rPr lang="ko-KR" altLang="en-US" sz="2400" dirty="0">
                <a:latin typeface="+mn-ea"/>
                <a:cs typeface="Arial Unicode MS"/>
              </a:rPr>
              <a:t>설치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macOS</a:t>
            </a:r>
            <a:r>
              <a:rPr lang="ko-KR" altLang="en-US" dirty="0">
                <a:latin typeface="+mn-ea"/>
                <a:cs typeface="Arial Unicode MS"/>
              </a:rPr>
              <a:t>에서는 다음과 같이 </a:t>
            </a:r>
            <a:r>
              <a:rPr lang="en-US" altLang="ko-KR" dirty="0">
                <a:latin typeface="+mn-ea"/>
                <a:cs typeface="Arial Unicode MS"/>
              </a:rPr>
              <a:t>Homebrew</a:t>
            </a:r>
            <a:r>
              <a:rPr lang="ko-KR" altLang="en-US" dirty="0">
                <a:latin typeface="+mn-ea"/>
                <a:cs typeface="Arial Unicode MS"/>
              </a:rPr>
              <a:t>로 설치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ko-KR" altLang="en-US" dirty="0">
                <a:latin typeface="+mn-ea"/>
                <a:cs typeface="Arial Unicode MS"/>
              </a:rPr>
              <a:t>미리 </a:t>
            </a:r>
            <a:r>
              <a:rPr lang="en-US" altLang="ko-KR" dirty="0">
                <a:latin typeface="+mn-ea"/>
                <a:cs typeface="Arial Unicode MS"/>
              </a:rPr>
              <a:t>Anaconda</a:t>
            </a:r>
            <a:r>
              <a:rPr lang="ko-KR" altLang="en-US" dirty="0">
                <a:latin typeface="+mn-ea"/>
                <a:cs typeface="Arial Unicode MS"/>
              </a:rPr>
              <a:t>가 설치돼 있어야 함</a:t>
            </a:r>
            <a:r>
              <a:rPr lang="en-US" altLang="ko-KR" dirty="0">
                <a:latin typeface="+mn-ea"/>
                <a:cs typeface="Arial Unicode M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E65B-4F17-CA44-A654-20FADB783AC4}"/>
              </a:ext>
            </a:extLst>
          </p:cNvPr>
          <p:cNvSpPr txBox="1"/>
          <p:nvPr/>
        </p:nvSpPr>
        <p:spPr>
          <a:xfrm>
            <a:off x="229811" y="5375275"/>
            <a:ext cx="9601201" cy="7360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brew tap homebrew/science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brew install 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opencv</a:t>
            </a:r>
            <a:endParaRPr lang="en-US" altLang="ko-KR" spc="-40" dirty="0">
              <a:solidFill>
                <a:srgbClr val="231F20"/>
              </a:solidFill>
              <a:latin typeface="+mn-ea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833751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4637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Docker</a:t>
            </a:r>
            <a:r>
              <a:rPr lang="ko-KR" altLang="en-US" dirty="0">
                <a:latin typeface="+mn-ea"/>
                <a:cs typeface="Arial Unicode MS"/>
              </a:rPr>
              <a:t>의 </a:t>
            </a:r>
            <a:r>
              <a:rPr lang="en-US" altLang="ko-KR" dirty="0" err="1">
                <a:latin typeface="+mn-ea"/>
                <a:cs typeface="Arial Unicode MS"/>
              </a:rPr>
              <a:t>Unbuntu</a:t>
            </a:r>
            <a:r>
              <a:rPr lang="en-US" altLang="ko-KR" dirty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환경에 설치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얼굴을 인식하는 프로그램 </a:t>
            </a:r>
            <a:r>
              <a:rPr lang="ko-KR" altLang="en-US" sz="2400" dirty="0" smtClean="0">
                <a:latin typeface="+mn-ea"/>
                <a:cs typeface="Arial Unicode MS"/>
              </a:rPr>
              <a:t>만들어보기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7E65B-4F17-CA44-A654-20FADB783AC4}"/>
              </a:ext>
            </a:extLst>
          </p:cNvPr>
          <p:cNvSpPr txBox="1"/>
          <p:nvPr/>
        </p:nvSpPr>
        <p:spPr>
          <a:xfrm>
            <a:off x="229811" y="650875"/>
            <a:ext cx="9601201" cy="29367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apt-get update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# Docker</a:t>
            </a:r>
            <a:r>
              <a:rPr lang="ko-KR" altLang="en-US" spc="-40" dirty="0">
                <a:solidFill>
                  <a:srgbClr val="231F20"/>
                </a:solidFill>
                <a:latin typeface="+mn-ea"/>
                <a:cs typeface="나눔고딕코딩"/>
              </a:rPr>
              <a:t>에 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sudo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+mn-ea"/>
                <a:cs typeface="나눔고딕코딩"/>
              </a:rPr>
              <a:t>명령어가 없으면 설치에 실패하므로 설치하기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apt-get install 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sudo</a:t>
            </a:r>
            <a:endParaRPr lang="en-US" altLang="ko-KR" spc="-40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# OpenCV </a:t>
            </a:r>
            <a:r>
              <a:rPr lang="ko-KR" altLang="en-US" spc="-40" dirty="0">
                <a:solidFill>
                  <a:srgbClr val="231F20"/>
                </a:solidFill>
                <a:latin typeface="+mn-ea"/>
                <a:cs typeface="나눔고딕코딩"/>
              </a:rPr>
              <a:t>설치 스크립트 다운로드하기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git clone https://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github.com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/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jayrambhia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/Install-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OpenCV.git</a:t>
            </a:r>
            <a:endParaRPr lang="en-US" altLang="ko-KR" spc="-40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# </a:t>
            </a:r>
            <a:r>
              <a:rPr lang="ko-KR" altLang="en-US" spc="-40" dirty="0">
                <a:solidFill>
                  <a:srgbClr val="231F20"/>
                </a:solidFill>
                <a:latin typeface="+mn-ea"/>
                <a:cs typeface="나눔고딕코딩"/>
              </a:rPr>
              <a:t>스크립트 실행하기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cd Install-OpenCV/Ubuntu</a:t>
            </a:r>
          </a:p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./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opencv_latest.sh</a:t>
            </a:r>
            <a:endParaRPr lang="en-US" altLang="ko-KR" spc="-40" dirty="0">
              <a:solidFill>
                <a:srgbClr val="231F20"/>
              </a:solidFill>
              <a:latin typeface="+mn-ea"/>
              <a:cs typeface="나눔고딕코딩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CB132-5D5B-9748-ADF4-C29527C87F3D}"/>
              </a:ext>
            </a:extLst>
          </p:cNvPr>
          <p:cNvSpPr txBox="1"/>
          <p:nvPr/>
        </p:nvSpPr>
        <p:spPr>
          <a:xfrm>
            <a:off x="233362" y="4841875"/>
            <a:ext cx="96012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$ pip3 install </a:t>
            </a:r>
            <a:r>
              <a:rPr lang="en-US" altLang="ko-KR" spc="-40" dirty="0" err="1">
                <a:solidFill>
                  <a:srgbClr val="231F20"/>
                </a:solidFill>
                <a:latin typeface="+mn-ea"/>
                <a:cs typeface="나눔고딕코딩"/>
              </a:rPr>
              <a:t>opencv</a:t>
            </a: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-python</a:t>
            </a:r>
          </a:p>
        </p:txBody>
      </p:sp>
    </p:spTree>
    <p:extLst>
      <p:ext uri="{BB962C8B-B14F-4D97-AF65-F5344CB8AC3E}">
        <p14:creationId xmlns:p14="http://schemas.microsoft.com/office/powerpoint/2010/main" val="3926243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얼굴을 인식하는 프로그램 만들어보기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다음과 같은 이미지를 샘플로 얼굴 </a:t>
            </a:r>
            <a:r>
              <a:rPr lang="ko-KR" altLang="en-US" dirty="0" smtClean="0">
                <a:latin typeface="+mn-ea"/>
                <a:cs typeface="Arial Unicode MS"/>
              </a:rPr>
              <a:t>인식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918606A3-0A00-1C46-AD1A-78C55AEBA67C}"/>
              </a:ext>
            </a:extLst>
          </p:cNvPr>
          <p:cNvSpPr/>
          <p:nvPr/>
        </p:nvSpPr>
        <p:spPr>
          <a:xfrm>
            <a:off x="537369" y="1199987"/>
            <a:ext cx="5562600" cy="5987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986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93675"/>
            <a:ext cx="9601199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src/ch7/facedetect.py</a:t>
            </a:r>
          </a:p>
          <a:p>
            <a:endParaRPr lang="en-US" altLang="ko-KR" dirty="0"/>
          </a:p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sys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입력 파일 지정하기</a:t>
            </a:r>
          </a:p>
          <a:p>
            <a:r>
              <a:rPr lang="en-US" altLang="ko-KR" dirty="0" err="1"/>
              <a:t>image_file</a:t>
            </a:r>
            <a:r>
              <a:rPr lang="en-US" altLang="ko-KR" dirty="0"/>
              <a:t> = "./</a:t>
            </a:r>
            <a:r>
              <a:rPr lang="en-US" altLang="ko-KR" dirty="0" err="1"/>
              <a:t>pakutas</a:t>
            </a:r>
            <a:r>
              <a:rPr lang="en-US" altLang="ko-KR" dirty="0"/>
              <a:t>/photo1.jpg"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캐스케이드</a:t>
            </a:r>
            <a:r>
              <a:rPr lang="ko-KR" altLang="en-US" dirty="0"/>
              <a:t> 파일의 경로 지정하기 </a:t>
            </a:r>
            <a:r>
              <a:rPr lang="en-US" altLang="ko-KR" dirty="0"/>
              <a:t>--- (※1)</a:t>
            </a:r>
          </a:p>
          <a:p>
            <a:r>
              <a:rPr lang="en-US" altLang="ko-KR" dirty="0" err="1"/>
              <a:t>cascade_file</a:t>
            </a:r>
            <a:r>
              <a:rPr lang="en-US" altLang="ko-KR" dirty="0"/>
              <a:t> = "haarcascade_frontalface_alt.xml"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이미지 읽어 들이기 </a:t>
            </a:r>
            <a:r>
              <a:rPr lang="en-US" altLang="ko-KR" dirty="0"/>
              <a:t>--- (※2)</a:t>
            </a:r>
          </a:p>
          <a:p>
            <a:r>
              <a:rPr lang="en-US" altLang="ko-KR" dirty="0"/>
              <a:t>image = cv2.imread(</a:t>
            </a:r>
            <a:r>
              <a:rPr lang="en-US" altLang="ko-KR" dirty="0" err="1"/>
              <a:t>image_file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그레이스케일로 변환하기</a:t>
            </a:r>
          </a:p>
          <a:p>
            <a:r>
              <a:rPr lang="en-US" altLang="ko-KR" dirty="0" err="1"/>
              <a:t>image_gs</a:t>
            </a:r>
            <a:r>
              <a:rPr lang="en-US" altLang="ko-KR" dirty="0"/>
              <a:t> = cv2.cvtColor(image, cv2.COLOR_BGR2GRAY)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얼굴 인식 특징 파일 읽어 들이기 </a:t>
            </a:r>
            <a:r>
              <a:rPr lang="en-US" altLang="ko-KR" dirty="0"/>
              <a:t>--- (※3)</a:t>
            </a:r>
          </a:p>
          <a:p>
            <a:r>
              <a:rPr lang="en-US" altLang="ko-KR" dirty="0"/>
              <a:t>cascade = cv2.CascadeClassifier(</a:t>
            </a:r>
            <a:r>
              <a:rPr lang="en-US" altLang="ko-KR" dirty="0" err="1"/>
              <a:t>cascade_file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얼굴 인식 실행하기</a:t>
            </a:r>
          </a:p>
          <a:p>
            <a:r>
              <a:rPr lang="en-US" altLang="ko-KR" dirty="0" err="1"/>
              <a:t>face_list</a:t>
            </a:r>
            <a:r>
              <a:rPr lang="en-US" altLang="ko-KR" dirty="0"/>
              <a:t> = </a:t>
            </a:r>
            <a:r>
              <a:rPr lang="en-US" altLang="ko-KR" dirty="0" err="1"/>
              <a:t>cascade.detectMultiScale</a:t>
            </a:r>
            <a:r>
              <a:rPr lang="en-US" altLang="ko-KR" dirty="0"/>
              <a:t>(</a:t>
            </a:r>
            <a:r>
              <a:rPr lang="en-US" altLang="ko-KR" dirty="0" err="1"/>
              <a:t>image_gs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scaleFactor</a:t>
            </a:r>
            <a:r>
              <a:rPr lang="en-US" altLang="ko-KR" dirty="0"/>
              <a:t>=1.1,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minNeighbors</a:t>
            </a:r>
            <a:r>
              <a:rPr lang="en-US" altLang="ko-KR" dirty="0"/>
              <a:t>=1,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minSize</a:t>
            </a:r>
            <a:r>
              <a:rPr lang="en-US" altLang="ko-KR" dirty="0"/>
              <a:t>=(150,150))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35464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95274-58F4-FC4E-98C2-43EA7E64FF34}"/>
              </a:ext>
            </a:extLst>
          </p:cNvPr>
          <p:cNvSpPr txBox="1"/>
          <p:nvPr/>
        </p:nvSpPr>
        <p:spPr>
          <a:xfrm>
            <a:off x="233362" y="3851275"/>
            <a:ext cx="9601201" cy="81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366776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9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facedetect.py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  </a:t>
            </a:r>
          </a:p>
          <a:p>
            <a:pPr marL="143510" marR="3667760">
              <a:lnSpc>
                <a:spcPct val="135400"/>
              </a:lnSpc>
              <a:spcBef>
                <a:spcPts val="65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[[384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249 211</a:t>
            </a:r>
            <a:r>
              <a:rPr lang="en-US" altLang="ko-KR" spc="-17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211]]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2569" y="269875"/>
            <a:ext cx="96011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face_list</a:t>
            </a:r>
            <a:r>
              <a:rPr lang="ko-KR" altLang="en-US" dirty="0"/>
              <a:t>) &gt; 0:</a:t>
            </a:r>
          </a:p>
          <a:p>
            <a:r>
              <a:rPr lang="ko-KR" altLang="en-US" dirty="0"/>
              <a:t>	# 인식한 부분 표시하기 --- (※4)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face_list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color</a:t>
            </a:r>
            <a:r>
              <a:rPr lang="ko-KR" altLang="en-US" dirty="0"/>
              <a:t> = (0, 0, 255)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face_list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x,y,w,h</a:t>
            </a:r>
            <a:r>
              <a:rPr lang="ko-KR" altLang="en-US" dirty="0"/>
              <a:t> = </a:t>
            </a:r>
            <a:r>
              <a:rPr lang="ko-KR" altLang="en-US" dirty="0" err="1"/>
              <a:t>face</a:t>
            </a:r>
            <a:endParaRPr lang="ko-KR" altLang="en-US" dirty="0"/>
          </a:p>
          <a:p>
            <a:r>
              <a:rPr lang="ko-KR" altLang="en-US" dirty="0"/>
              <a:t>		cv2.rectangle(</a:t>
            </a:r>
            <a:r>
              <a:rPr lang="ko-KR" altLang="en-US" dirty="0" err="1"/>
              <a:t>image</a:t>
            </a:r>
            <a:r>
              <a:rPr lang="ko-KR" altLang="en-US" dirty="0"/>
              <a:t>, (</a:t>
            </a:r>
            <a:r>
              <a:rPr lang="ko-KR" altLang="en-US" dirty="0" err="1"/>
              <a:t>x,y</a:t>
            </a:r>
            <a:r>
              <a:rPr lang="ko-KR" altLang="en-US" dirty="0"/>
              <a:t>), (</a:t>
            </a:r>
            <a:r>
              <a:rPr lang="ko-KR" altLang="en-US" dirty="0" err="1"/>
              <a:t>x+w</a:t>
            </a:r>
            <a:r>
              <a:rPr lang="ko-KR" altLang="en-US" dirty="0"/>
              <a:t>, </a:t>
            </a:r>
            <a:r>
              <a:rPr lang="ko-KR" altLang="en-US" dirty="0" err="1"/>
              <a:t>y+h</a:t>
            </a:r>
            <a:r>
              <a:rPr lang="ko-KR" altLang="en-US" dirty="0"/>
              <a:t>), </a:t>
            </a:r>
            <a:r>
              <a:rPr lang="ko-KR" altLang="en-US" dirty="0" err="1"/>
              <a:t>color</a:t>
            </a:r>
            <a:r>
              <a:rPr lang="ko-KR" altLang="en-US" dirty="0"/>
              <a:t>, </a:t>
            </a:r>
            <a:r>
              <a:rPr lang="ko-KR" altLang="en-US" dirty="0" err="1"/>
              <a:t>thickness</a:t>
            </a:r>
            <a:r>
              <a:rPr lang="ko-KR" altLang="en-US" dirty="0"/>
              <a:t>=8)</a:t>
            </a:r>
          </a:p>
          <a:p>
            <a:r>
              <a:rPr lang="ko-KR" altLang="en-US" dirty="0"/>
              <a:t>	# 파일로 출력하기 --- (※5)</a:t>
            </a:r>
          </a:p>
          <a:p>
            <a:r>
              <a:rPr lang="ko-KR" altLang="en-US" dirty="0"/>
              <a:t>	cv2.imwrite("</a:t>
            </a:r>
            <a:r>
              <a:rPr lang="ko-KR" altLang="en-US" dirty="0" err="1"/>
              <a:t>facedetect-output.PNG</a:t>
            </a:r>
            <a:r>
              <a:rPr lang="ko-KR" altLang="en-US" dirty="0"/>
              <a:t>", </a:t>
            </a:r>
            <a:r>
              <a:rPr lang="ko-KR" altLang="en-US" dirty="0" err="1"/>
              <a:t>image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else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906404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77DDAE7A-F33F-1346-8825-05DB74154E90}"/>
              </a:ext>
            </a:extLst>
          </p:cNvPr>
          <p:cNvSpPr/>
          <p:nvPr/>
        </p:nvSpPr>
        <p:spPr>
          <a:xfrm>
            <a:off x="308769" y="269874"/>
            <a:ext cx="4495800" cy="4853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3605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4CCFF87-984F-FB48-B24D-BABEF312A8BA}"/>
              </a:ext>
            </a:extLst>
          </p:cNvPr>
          <p:cNvSpPr txBox="1"/>
          <p:nvPr/>
        </p:nvSpPr>
        <p:spPr>
          <a:xfrm>
            <a:off x="271463" y="288916"/>
            <a:ext cx="9525000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얼굴 인식에 사용할 </a:t>
            </a:r>
            <a:r>
              <a:rPr lang="ko-KR" altLang="en-US" dirty="0" err="1">
                <a:latin typeface="+mn-ea"/>
                <a:cs typeface="Arial Unicode MS"/>
              </a:rPr>
              <a:t>캐스케이드</a:t>
            </a:r>
            <a:r>
              <a:rPr lang="ko-KR" altLang="en-US" dirty="0">
                <a:latin typeface="+mn-ea"/>
                <a:cs typeface="Arial Unicode MS"/>
              </a:rPr>
              <a:t> 파일의 경로가 잘못 설정돼 있을 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OpenCV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설치했을 때 </a:t>
            </a:r>
            <a:r>
              <a:rPr lang="ko-KR" altLang="en-US" dirty="0" err="1">
                <a:latin typeface="+mn-ea"/>
                <a:cs typeface="Arial Unicode MS"/>
              </a:rPr>
              <a:t>캐스케이드</a:t>
            </a:r>
            <a:r>
              <a:rPr lang="ko-KR" altLang="en-US" dirty="0">
                <a:latin typeface="+mn-ea"/>
                <a:cs typeface="Arial Unicode MS"/>
              </a:rPr>
              <a:t> 파일의 경로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CD78F948-F37B-2E47-94BF-30DA3DD32ADB}"/>
              </a:ext>
            </a:extLst>
          </p:cNvPr>
          <p:cNvSpPr txBox="1"/>
          <p:nvPr/>
        </p:nvSpPr>
        <p:spPr>
          <a:xfrm>
            <a:off x="218814" y="803275"/>
            <a:ext cx="9601201" cy="33272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OpenCV</a:t>
            </a:r>
            <a:r>
              <a:rPr lang="en-US" altLang="ko-KR" spc="-5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Error:</a:t>
            </a:r>
            <a:r>
              <a:rPr lang="en-US" altLang="ko-KR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Assertion</a:t>
            </a:r>
            <a:r>
              <a:rPr lang="en-US" altLang="ko-KR" spc="-5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failed</a:t>
            </a:r>
            <a:r>
              <a:rPr lang="en-US" altLang="ko-KR" spc="-5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(!empty())</a:t>
            </a:r>
            <a:r>
              <a:rPr lang="en-US" altLang="ko-KR" spc="-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in</a:t>
            </a:r>
            <a:r>
              <a:rPr lang="en-US" altLang="ko-KR" spc="-55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detectMultiScale</a:t>
            </a:r>
            <a:endParaRPr lang="en-US" altLang="ko-KR" spc="-35" dirty="0">
              <a:solidFill>
                <a:srgbClr val="231F20"/>
              </a:solidFill>
              <a:latin typeface="+mn-ea"/>
              <a:cs typeface="나눔고딕코딩"/>
            </a:endParaRPr>
          </a:p>
        </p:txBody>
      </p:sp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33691E6C-8BEC-4A4F-BEF2-728A3E0C0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87992"/>
              </p:ext>
            </p:extLst>
          </p:nvPr>
        </p:nvGraphicFramePr>
        <p:xfrm>
          <a:off x="537369" y="2604521"/>
          <a:ext cx="8929155" cy="12078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2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6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OS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캐스케이드  </a:t>
                      </a:r>
                      <a:r>
                        <a:rPr sz="1600" b="1" spc="-1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파일의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경로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Docker의</a:t>
                      </a:r>
                      <a:r>
                        <a:rPr sz="1600" b="1" spc="-18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Ubuntu</a:t>
                      </a:r>
                      <a:endParaRPr sz="1600" b="1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/usr/share/opencv</a:t>
                      </a:r>
                      <a:endParaRPr sz="1600" b="1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0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macOS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63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나눔고딕코딩"/>
                        </a:rPr>
                        <a:t>/usr/local/Cellar/opencv/&lt;버전&gt;/share/OpenCV</a:t>
                      </a:r>
                      <a:endParaRPr sz="1600" b="1" dirty="0">
                        <a:latin typeface="+mn-ea"/>
                        <a:ea typeface="+mn-ea"/>
                        <a:cs typeface="나눔고딕코딩"/>
                      </a:endParaRPr>
                    </a:p>
                  </a:txBody>
                  <a:tcPr marL="0" marR="0" marT="673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14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13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많은  이미지에서 </a:t>
            </a:r>
            <a:r>
              <a:rPr lang="ko-KR" altLang="en-US" sz="2400" dirty="0" smtClean="0">
                <a:latin typeface="+mn-ea"/>
                <a:cs typeface="Arial Unicode MS"/>
              </a:rPr>
              <a:t>유사한 </a:t>
            </a:r>
            <a:r>
              <a:rPr lang="ko-KR" altLang="en-US" sz="2400" dirty="0">
                <a:latin typeface="+mn-ea"/>
                <a:cs typeface="Arial Unicode MS"/>
              </a:rPr>
              <a:t>이미지 검색하기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캘리포니아 공과대학에서 </a:t>
            </a:r>
            <a:r>
              <a:rPr lang="ko-KR" altLang="en-US" dirty="0" smtClean="0">
                <a:latin typeface="+mn-ea"/>
                <a:cs typeface="Arial Unicode MS"/>
              </a:rPr>
              <a:t>머신 러닝을 </a:t>
            </a:r>
            <a:r>
              <a:rPr lang="ko-KR" altLang="en-US" dirty="0">
                <a:latin typeface="+mn-ea"/>
                <a:cs typeface="Arial Unicode MS"/>
              </a:rPr>
              <a:t>위해 배포하고 있는 이미지 세트인 “</a:t>
            </a:r>
            <a:r>
              <a:rPr lang="en-US" altLang="ko-KR" dirty="0">
                <a:latin typeface="+mn-ea"/>
                <a:cs typeface="Arial Unicode MS"/>
              </a:rPr>
              <a:t>Computational Vision at CALTECH”</a:t>
            </a:r>
            <a:r>
              <a:rPr lang="ko-KR" altLang="en-US" dirty="0">
                <a:latin typeface="+mn-ea"/>
                <a:cs typeface="Arial Unicode MS"/>
              </a:rPr>
              <a:t>을 </a:t>
            </a:r>
            <a:r>
              <a:rPr lang="ko-KR" altLang="en-US" dirty="0" smtClean="0">
                <a:latin typeface="+mn-ea"/>
                <a:cs typeface="Arial Unicode MS"/>
              </a:rPr>
              <a:t>사용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2E8C64B-4DC1-EE41-8C44-FF993B1ED606}"/>
              </a:ext>
            </a:extLst>
          </p:cNvPr>
          <p:cNvSpPr/>
          <p:nvPr/>
        </p:nvSpPr>
        <p:spPr>
          <a:xfrm>
            <a:off x="537369" y="1489075"/>
            <a:ext cx="75438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0205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얼굴에 </a:t>
            </a:r>
            <a:r>
              <a:rPr lang="ko-KR" altLang="en-US" sz="2400" dirty="0" smtClean="0">
                <a:latin typeface="+mn-ea"/>
                <a:cs typeface="Arial Unicode MS"/>
              </a:rPr>
              <a:t>모자이크 </a:t>
            </a:r>
            <a:r>
              <a:rPr lang="ko-KR" altLang="en-US" sz="2400" dirty="0">
                <a:latin typeface="+mn-ea"/>
                <a:cs typeface="Arial Unicode MS"/>
              </a:rPr>
              <a:t>걸기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1830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885964"/>
            <a:ext cx="9601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src/ch7/facedetect-mosaic.py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cv2, </a:t>
            </a:r>
            <a:r>
              <a:rPr lang="ko-KR" altLang="en-US" dirty="0" err="1"/>
              <a:t>sys</a:t>
            </a:r>
            <a:r>
              <a:rPr lang="ko-KR" altLang="en-US" dirty="0"/>
              <a:t>, </a:t>
            </a:r>
            <a:r>
              <a:rPr lang="ko-KR" altLang="en-US" dirty="0" err="1"/>
              <a:t>re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입력 파일 지정하기 --- (※1)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sys.argv</a:t>
            </a:r>
            <a:r>
              <a:rPr lang="ko-KR" altLang="en-US" dirty="0"/>
              <a:t>) &lt;= 1: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file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quit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image_file</a:t>
            </a:r>
            <a:r>
              <a:rPr lang="ko-KR" altLang="en-US" dirty="0"/>
              <a:t> = </a:t>
            </a:r>
            <a:r>
              <a:rPr lang="ko-KR" altLang="en-US" dirty="0" err="1"/>
              <a:t>sys.argv</a:t>
            </a:r>
            <a:r>
              <a:rPr lang="ko-KR" altLang="en-US" dirty="0"/>
              <a:t>[1]</a:t>
            </a:r>
          </a:p>
          <a:p>
            <a:endParaRPr lang="ko-KR" altLang="en-US" dirty="0"/>
          </a:p>
          <a:p>
            <a:r>
              <a:rPr lang="ko-KR" altLang="en-US" dirty="0"/>
              <a:t># 출력 파일 이름</a:t>
            </a:r>
          </a:p>
          <a:p>
            <a:r>
              <a:rPr lang="ko-KR" altLang="en-US" dirty="0" err="1"/>
              <a:t>output_file</a:t>
            </a:r>
            <a:r>
              <a:rPr lang="ko-KR" altLang="en-US" dirty="0"/>
              <a:t> = </a:t>
            </a:r>
            <a:r>
              <a:rPr lang="ko-KR" altLang="en-US" dirty="0" err="1"/>
              <a:t>re.sub</a:t>
            </a:r>
            <a:r>
              <a:rPr lang="ko-KR" altLang="en-US" dirty="0"/>
              <a:t>(</a:t>
            </a:r>
            <a:r>
              <a:rPr lang="ko-KR" altLang="en-US" dirty="0" err="1"/>
              <a:t>r</a:t>
            </a:r>
            <a:r>
              <a:rPr lang="ko-KR" altLang="en-US" dirty="0"/>
              <a:t>'\,</a:t>
            </a:r>
            <a:r>
              <a:rPr lang="ko-KR" altLang="en-US" dirty="0" err="1"/>
              <a:t>jpg|jpeg|PNG</a:t>
            </a:r>
            <a:r>
              <a:rPr lang="ko-KR" altLang="en-US" dirty="0"/>
              <a:t>$', '-</a:t>
            </a:r>
            <a:r>
              <a:rPr lang="ko-KR" altLang="en-US" dirty="0" err="1"/>
              <a:t>mosaic.jpg</a:t>
            </a:r>
            <a:r>
              <a:rPr lang="ko-KR" altLang="en-US" dirty="0"/>
              <a:t>', </a:t>
            </a:r>
            <a:r>
              <a:rPr lang="ko-KR" altLang="en-US" dirty="0" err="1"/>
              <a:t>image_file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mosaic_rate</a:t>
            </a:r>
            <a:r>
              <a:rPr lang="ko-KR" altLang="en-US" dirty="0"/>
              <a:t> = 30</a:t>
            </a:r>
          </a:p>
          <a:p>
            <a:endParaRPr lang="ko-KR" altLang="en-US" dirty="0"/>
          </a:p>
          <a:p>
            <a:r>
              <a:rPr lang="ko-KR" altLang="en-US" dirty="0"/>
              <a:t># </a:t>
            </a:r>
            <a:r>
              <a:rPr lang="ko-KR" altLang="en-US" dirty="0" err="1"/>
              <a:t>캐스캐이드</a:t>
            </a:r>
            <a:r>
              <a:rPr lang="ko-KR" altLang="en-US" dirty="0"/>
              <a:t> 파일 경로 지정하기</a:t>
            </a:r>
          </a:p>
          <a:p>
            <a:r>
              <a:rPr lang="ko-KR" altLang="en-US" dirty="0" err="1"/>
              <a:t>cascade_file</a:t>
            </a:r>
            <a:r>
              <a:rPr lang="ko-KR" altLang="en-US" dirty="0"/>
              <a:t> = "</a:t>
            </a:r>
            <a:r>
              <a:rPr lang="ko-KR" altLang="en-US" dirty="0" err="1"/>
              <a:t>haarcascade_frontalface_alt.xml</a:t>
            </a:r>
            <a:r>
              <a:rPr lang="ko-KR" altLang="en-US" dirty="0"/>
              <a:t>"</a:t>
            </a:r>
          </a:p>
          <a:p>
            <a:endParaRPr lang="ko-KR" altLang="en-US" dirty="0"/>
          </a:p>
          <a:p>
            <a:r>
              <a:rPr lang="ko-KR" altLang="en-US" dirty="0"/>
              <a:t># 이미지 읽어 들이기 --- (※2)</a:t>
            </a:r>
          </a:p>
          <a:p>
            <a:r>
              <a:rPr lang="ko-KR" altLang="en-US" dirty="0" err="1"/>
              <a:t>image</a:t>
            </a:r>
            <a:r>
              <a:rPr lang="ko-KR" altLang="en-US" dirty="0"/>
              <a:t> = cv2.imread(</a:t>
            </a:r>
            <a:r>
              <a:rPr lang="ko-KR" altLang="en-US" dirty="0" err="1"/>
              <a:t>image_file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image_gs</a:t>
            </a:r>
            <a:r>
              <a:rPr lang="ko-KR" altLang="en-US" dirty="0"/>
              <a:t> = cv2.cvtColor(</a:t>
            </a:r>
            <a:r>
              <a:rPr lang="ko-KR" altLang="en-US" dirty="0" err="1"/>
              <a:t>image</a:t>
            </a:r>
            <a:r>
              <a:rPr lang="ko-KR" altLang="en-US" dirty="0"/>
              <a:t>, cv2.COLOR_BGR2GRAY) # 그레이스케일 변환</a:t>
            </a:r>
          </a:p>
        </p:txBody>
      </p:sp>
    </p:spTree>
    <p:extLst>
      <p:ext uri="{BB962C8B-B14F-4D97-AF65-F5344CB8AC3E}">
        <p14:creationId xmlns:p14="http://schemas.microsoft.com/office/powerpoint/2010/main" val="4154306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17475"/>
            <a:ext cx="96012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얼굴 인식 실행하기 --- (※3)</a:t>
            </a:r>
          </a:p>
          <a:p>
            <a:r>
              <a:rPr lang="ko-KR" altLang="en-US" dirty="0" err="1"/>
              <a:t>cascade</a:t>
            </a:r>
            <a:r>
              <a:rPr lang="ko-KR" altLang="en-US" dirty="0"/>
              <a:t> = cv2.CascadeClassifier(</a:t>
            </a:r>
            <a:r>
              <a:rPr lang="ko-KR" altLang="en-US" dirty="0" err="1"/>
              <a:t>cascade_file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face_list</a:t>
            </a:r>
            <a:r>
              <a:rPr lang="ko-KR" altLang="en-US" dirty="0"/>
              <a:t> = </a:t>
            </a:r>
            <a:r>
              <a:rPr lang="ko-KR" altLang="en-US" dirty="0" err="1"/>
              <a:t>cascade.detectMultiScale</a:t>
            </a:r>
            <a:r>
              <a:rPr lang="ko-KR" altLang="en-US" dirty="0"/>
              <a:t>(</a:t>
            </a:r>
            <a:r>
              <a:rPr lang="ko-KR" altLang="en-US" dirty="0" err="1"/>
              <a:t>image_gs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scaleFactor</a:t>
            </a:r>
            <a:r>
              <a:rPr lang="ko-KR" altLang="en-US" dirty="0"/>
              <a:t>=1.1,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minNeighbors</a:t>
            </a:r>
            <a:r>
              <a:rPr lang="ko-KR" altLang="en-US" dirty="0"/>
              <a:t>=1,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minSize</a:t>
            </a:r>
            <a:r>
              <a:rPr lang="ko-KR" altLang="en-US" dirty="0"/>
              <a:t>=(100,100))</a:t>
            </a:r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face_list</a:t>
            </a:r>
            <a:r>
              <a:rPr lang="ko-KR" altLang="en-US" dirty="0"/>
              <a:t>) == 0: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no</a:t>
            </a:r>
            <a:r>
              <a:rPr lang="ko-KR" altLang="en-US" dirty="0"/>
              <a:t> </a:t>
            </a:r>
            <a:r>
              <a:rPr lang="ko-KR" altLang="en-US" dirty="0" err="1"/>
              <a:t>face</a:t>
            </a:r>
            <a:r>
              <a:rPr lang="ko-KR" altLang="en-US" dirty="0"/>
              <a:t>")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quit</a:t>
            </a:r>
            <a:r>
              <a:rPr lang="ko-KR" altLang="en-US" dirty="0"/>
              <a:t>()</a:t>
            </a:r>
          </a:p>
          <a:p>
            <a:endParaRPr lang="ko-KR" altLang="en-US" dirty="0"/>
          </a:p>
          <a:p>
            <a:r>
              <a:rPr lang="ko-KR" altLang="en-US" dirty="0"/>
              <a:t># 확인한 부분에 모자이크 걸기 -- (※4)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face_list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color</a:t>
            </a:r>
            <a:r>
              <a:rPr lang="ko-KR" altLang="en-US" dirty="0"/>
              <a:t> = (0, 0, 255)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(</a:t>
            </a:r>
            <a:r>
              <a:rPr lang="ko-KR" altLang="en-US" dirty="0" err="1"/>
              <a:t>x,y,w,h</a:t>
            </a:r>
            <a:r>
              <a:rPr lang="ko-KR" altLang="en-US" dirty="0"/>
              <a:t>)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face_list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# 얼굴 부분 자르기 --- (※5)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face_img</a:t>
            </a:r>
            <a:r>
              <a:rPr lang="ko-KR" altLang="en-US" dirty="0"/>
              <a:t> = </a:t>
            </a:r>
            <a:r>
              <a:rPr lang="ko-KR" altLang="en-US" dirty="0" err="1"/>
              <a:t>image</a:t>
            </a:r>
            <a:r>
              <a:rPr lang="ko-KR" altLang="en-US" dirty="0"/>
              <a:t>[</a:t>
            </a:r>
            <a:r>
              <a:rPr lang="ko-KR" altLang="en-US" dirty="0" err="1"/>
              <a:t>y:y+h</a:t>
            </a:r>
            <a:r>
              <a:rPr lang="ko-KR" altLang="en-US" dirty="0"/>
              <a:t>, x:x+w]</a:t>
            </a:r>
          </a:p>
          <a:p>
            <a:r>
              <a:rPr lang="ko-KR" altLang="en-US" dirty="0"/>
              <a:t>	# 자른 이미지를 지정한 배율로 확대/축소하기 --- (※6)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face_img</a:t>
            </a:r>
            <a:r>
              <a:rPr lang="ko-KR" altLang="en-US" dirty="0"/>
              <a:t> = cv2.resize(</a:t>
            </a:r>
            <a:r>
              <a:rPr lang="ko-KR" altLang="en-US" dirty="0" err="1"/>
              <a:t>face_img</a:t>
            </a:r>
            <a:r>
              <a:rPr lang="ko-KR" altLang="en-US" dirty="0"/>
              <a:t>, (</a:t>
            </a:r>
            <a:r>
              <a:rPr lang="ko-KR" altLang="en-US" dirty="0" err="1"/>
              <a:t>w</a:t>
            </a:r>
            <a:r>
              <a:rPr lang="ko-KR" altLang="en-US" dirty="0"/>
              <a:t>//</a:t>
            </a:r>
            <a:r>
              <a:rPr lang="ko-KR" altLang="en-US" dirty="0" err="1"/>
              <a:t>mosaic_rate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//</a:t>
            </a:r>
            <a:r>
              <a:rPr lang="ko-KR" altLang="en-US" dirty="0" err="1"/>
              <a:t>mosaic_rate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# 확대/축소한 그림을 원래 크기로 돌리기 --- (※7)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face_img</a:t>
            </a:r>
            <a:r>
              <a:rPr lang="ko-KR" altLang="en-US" dirty="0"/>
              <a:t> = cv2.resize(</a:t>
            </a:r>
            <a:r>
              <a:rPr lang="ko-KR" altLang="en-US" dirty="0" err="1"/>
              <a:t>face_img</a:t>
            </a:r>
            <a:r>
              <a:rPr lang="ko-KR" altLang="en-US" dirty="0"/>
              <a:t>, (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), </a:t>
            </a:r>
            <a:r>
              <a:rPr lang="ko-KR" altLang="en-US" dirty="0" err="1"/>
              <a:t>interpolation</a:t>
            </a:r>
            <a:r>
              <a:rPr lang="ko-KR" altLang="en-US" dirty="0"/>
              <a:t>=cv2.INTER_AREA)</a:t>
            </a:r>
          </a:p>
          <a:p>
            <a:r>
              <a:rPr lang="ko-KR" altLang="en-US" dirty="0"/>
              <a:t>	# 원래 이미지에 붙이기 --- (※8)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image</a:t>
            </a:r>
            <a:r>
              <a:rPr lang="ko-KR" altLang="en-US" dirty="0"/>
              <a:t>[</a:t>
            </a:r>
            <a:r>
              <a:rPr lang="ko-KR" altLang="en-US" dirty="0" err="1"/>
              <a:t>y:y+h</a:t>
            </a:r>
            <a:r>
              <a:rPr lang="ko-KR" altLang="en-US" dirty="0"/>
              <a:t>, x:x+w] = </a:t>
            </a:r>
            <a:r>
              <a:rPr lang="ko-KR" altLang="en-US" dirty="0" err="1"/>
              <a:t>face_img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렌더링 결과를 파일에 출력</a:t>
            </a:r>
          </a:p>
          <a:p>
            <a:r>
              <a:rPr lang="ko-KR" altLang="en-US" dirty="0"/>
              <a:t>cv2.imwrite(</a:t>
            </a:r>
            <a:r>
              <a:rPr lang="ko-KR" altLang="en-US" dirty="0" err="1"/>
              <a:t>output_file</a:t>
            </a:r>
            <a:r>
              <a:rPr lang="ko-KR" altLang="en-US" dirty="0"/>
              <a:t>, </a:t>
            </a:r>
            <a:r>
              <a:rPr lang="ko-KR" altLang="en-US" dirty="0" err="1"/>
              <a:t>image</a:t>
            </a:r>
            <a:r>
              <a:rPr lang="ko-KR" altLang="en-US" dirty="0"/>
              <a:t>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73107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4257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E2CCFE-71A4-1C4B-923C-3D07938404CA}"/>
              </a:ext>
            </a:extLst>
          </p:cNvPr>
          <p:cNvSpPr txBox="1"/>
          <p:nvPr/>
        </p:nvSpPr>
        <p:spPr>
          <a:xfrm>
            <a:off x="233362" y="269875"/>
            <a:ext cx="9601201" cy="799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 marR="237299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facedetect-mosaic.py</a:t>
            </a:r>
            <a:r>
              <a:rPr lang="en-US" altLang="ko-KR" spc="-229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pakutas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/photo1.jpg  </a:t>
            </a:r>
          </a:p>
          <a:p>
            <a:pPr marL="156210" marR="2372995">
              <a:lnSpc>
                <a:spcPct val="135400"/>
              </a:lnSpc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[[384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249 211</a:t>
            </a:r>
            <a:r>
              <a:rPr lang="en-US" altLang="ko-KR" spc="-17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211]]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DB7CA9F-9D16-6445-BAEB-747D647F21DE}"/>
              </a:ext>
            </a:extLst>
          </p:cNvPr>
          <p:cNvSpPr/>
          <p:nvPr/>
        </p:nvSpPr>
        <p:spPr>
          <a:xfrm>
            <a:off x="232569" y="1412875"/>
            <a:ext cx="2667000" cy="2879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942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E2CCFE-71A4-1C4B-923C-3D07938404CA}"/>
              </a:ext>
            </a:extLst>
          </p:cNvPr>
          <p:cNvSpPr txBox="1"/>
          <p:nvPr/>
        </p:nvSpPr>
        <p:spPr>
          <a:xfrm>
            <a:off x="233362" y="269875"/>
            <a:ext cx="9601201" cy="11985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 marR="236728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facedetect-mosaic.py</a:t>
            </a:r>
            <a:r>
              <a:rPr lang="en-US" altLang="ko-KR" spc="-229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+mn-ea"/>
                <a:cs typeface="나눔고딕코딩"/>
              </a:rPr>
              <a:t>pakutas</a:t>
            </a:r>
            <a:r>
              <a:rPr lang="en-US" altLang="ko-KR" spc="-5" dirty="0">
                <a:solidFill>
                  <a:srgbClr val="231F20"/>
                </a:solidFill>
                <a:latin typeface="+mn-ea"/>
                <a:cs typeface="나눔고딕코딩"/>
              </a:rPr>
              <a:t>/photo2.jpg  </a:t>
            </a:r>
          </a:p>
          <a:p>
            <a:pPr marL="143510" marR="2367280">
              <a:lnSpc>
                <a:spcPct val="135400"/>
              </a:lnSpc>
              <a:spcBef>
                <a:spcPts val="65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+mn-ea"/>
                <a:cs typeface="나눔고딕코딩"/>
              </a:rPr>
              <a:t>[[371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189 151</a:t>
            </a:r>
            <a:r>
              <a:rPr lang="en-US" altLang="ko-KR" spc="-18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151]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 marR="2367280">
              <a:lnSpc>
                <a:spcPct val="135400"/>
              </a:lnSpc>
              <a:spcBef>
                <a:spcPts val="65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[606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335 125</a:t>
            </a:r>
            <a:r>
              <a:rPr lang="en-US" altLang="ko-KR" spc="-20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125]]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25C1768-77BF-4247-BD05-3EBAB8A6131D}"/>
              </a:ext>
            </a:extLst>
          </p:cNvPr>
          <p:cNvSpPr/>
          <p:nvPr/>
        </p:nvSpPr>
        <p:spPr>
          <a:xfrm>
            <a:off x="233362" y="1870075"/>
            <a:ext cx="2895600" cy="2895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D473CE7-4FBB-FB46-8D4E-86DF1824ECEF}"/>
              </a:ext>
            </a:extLst>
          </p:cNvPr>
          <p:cNvSpPr/>
          <p:nvPr/>
        </p:nvSpPr>
        <p:spPr>
          <a:xfrm>
            <a:off x="3509169" y="1870076"/>
            <a:ext cx="28956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835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40FEF176-89B5-3B43-8D96-0B4059C80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49152"/>
              </p:ext>
            </p:extLst>
          </p:nvPr>
        </p:nvGraphicFramePr>
        <p:xfrm>
          <a:off x="232569" y="346075"/>
          <a:ext cx="9525791" cy="2971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1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1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값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설명</a:t>
                      </a:r>
                      <a:endParaRPr sz="18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81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8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INTER_NEAREST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최근접  </a:t>
                      </a:r>
                      <a:r>
                        <a:rPr sz="1800" b="1" spc="-6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이웃(Nearest </a:t>
                      </a:r>
                      <a:r>
                        <a:rPr sz="1800" b="1" spc="-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neighbor)</a:t>
                      </a:r>
                      <a:r>
                        <a:rPr sz="1800" b="1" spc="-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8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보간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1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7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INTER_LINEAR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이중선형(Bilinear)</a:t>
                      </a:r>
                      <a:r>
                        <a:rPr sz="1800" b="1" spc="-11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보간</a:t>
                      </a:r>
                      <a:endParaRPr sz="18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1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7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INTER_AREA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픽셀  영역  </a:t>
                      </a:r>
                      <a:r>
                        <a:rPr sz="18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관계를  사용한</a:t>
                      </a:r>
                      <a:r>
                        <a:rPr sz="1800" b="1" spc="-10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샘플링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1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7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INTER_CUBIC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4x4 </a:t>
                      </a:r>
                      <a:r>
                        <a:rPr sz="18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최근접  영역을  사용한  </a:t>
                      </a:r>
                      <a:r>
                        <a:rPr sz="1800" b="1" spc="-13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바이큐빅 </a:t>
                      </a:r>
                      <a:r>
                        <a:rPr sz="1800" b="1" spc="-1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보간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281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INTER_LANCZOS4</a:t>
                      </a:r>
                      <a:endParaRPr sz="18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8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8x8 </a:t>
                      </a:r>
                      <a:r>
                        <a:rPr sz="1800" b="1" spc="-1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최근접  영역을  사용한  </a:t>
                      </a:r>
                      <a:r>
                        <a:rPr sz="1800" b="1" spc="-3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Lanczos</a:t>
                      </a:r>
                      <a:r>
                        <a:rPr sz="1800" b="1" spc="-1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보간</a:t>
                      </a:r>
                      <a:endParaRPr sz="18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8284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E1B90DF7-B4C0-2C46-9748-B3774625E1A9}"/>
              </a:ext>
            </a:extLst>
          </p:cNvPr>
          <p:cNvSpPr txBox="1"/>
          <p:nvPr/>
        </p:nvSpPr>
        <p:spPr>
          <a:xfrm>
            <a:off x="271463" y="3710907"/>
            <a:ext cx="9525000" cy="36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+mn-ea"/>
                <a:cs typeface="Arial Unicode MS"/>
              </a:rPr>
              <a:t>Numpy</a:t>
            </a:r>
            <a:r>
              <a:rPr lang="ko-KR" altLang="en-US" dirty="0">
                <a:latin typeface="+mn-ea"/>
                <a:cs typeface="Arial Unicode MS"/>
              </a:rPr>
              <a:t>로 이미지 일부를 추출하거나 설정할 </a:t>
            </a:r>
            <a:r>
              <a:rPr lang="ko-KR" altLang="en-US" dirty="0" smtClean="0">
                <a:latin typeface="+mn-ea"/>
                <a:cs typeface="Arial Unicode MS"/>
              </a:rPr>
              <a:t>때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D589271-A29E-384B-8E6D-0BFC8428F254}"/>
              </a:ext>
            </a:extLst>
          </p:cNvPr>
          <p:cNvSpPr txBox="1"/>
          <p:nvPr/>
        </p:nvSpPr>
        <p:spPr>
          <a:xfrm>
            <a:off x="218814" y="4232275"/>
            <a:ext cx="9601201" cy="332720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image[ y1:y2, x1:x2 ]</a:t>
            </a: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8442FF2F-FD2B-274D-8384-7152EF509584}"/>
              </a:ext>
            </a:extLst>
          </p:cNvPr>
          <p:cNvSpPr/>
          <p:nvPr/>
        </p:nvSpPr>
        <p:spPr>
          <a:xfrm>
            <a:off x="218814" y="4751279"/>
            <a:ext cx="2833155" cy="265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812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2225" y="-54244"/>
            <a:ext cx="10296993" cy="7639319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0766" y="2241766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769" y="1196770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US" dirty="0" smtClean="0"/>
              <a:t>     </a:t>
            </a:r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62429" y="1175373"/>
            <a:ext cx="9066540" cy="5419102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23569" y="1496597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369" y="148907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9077" y="1415318"/>
            <a:ext cx="9472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5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70969" y="2225847"/>
            <a:ext cx="44454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spc="-200" dirty="0">
                <a:latin typeface="+mn-ea"/>
                <a:ea typeface="+mn-ea"/>
              </a:rPr>
              <a:t>이미지 </a:t>
            </a:r>
            <a:r>
              <a:rPr lang="en-US" altLang="ko-KR" sz="2400" spc="-200" dirty="0">
                <a:latin typeface="+mn-ea"/>
                <a:ea typeface="+mn-ea"/>
              </a:rPr>
              <a:t>OCR -</a:t>
            </a:r>
            <a:r>
              <a:rPr lang="ko-KR" altLang="en-US" sz="2400" spc="-200" dirty="0">
                <a:latin typeface="+mn-ea"/>
                <a:ea typeface="+mn-ea"/>
              </a:rPr>
              <a:t>연속된 </a:t>
            </a:r>
            <a:r>
              <a:rPr lang="ko-KR" altLang="en-US" sz="2400" spc="-200" dirty="0" smtClean="0">
                <a:latin typeface="+mn-ea"/>
                <a:ea typeface="+mn-ea"/>
              </a:rPr>
              <a:t>문자 인식하기</a:t>
            </a:r>
            <a:endParaRPr lang="ko-KR" altLang="en-US" sz="2400" spc="-200" dirty="0">
              <a:latin typeface="+mn-ea"/>
              <a:ea typeface="+mn-e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1603" y="4398524"/>
            <a:ext cx="3978310" cy="539607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이번  </a:t>
            </a:r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절에서  배울</a:t>
            </a:r>
            <a:r>
              <a:rPr lang="ko-KR" altLang="en-US" spc="-114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내용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894" y="5403844"/>
            <a:ext cx="3942019" cy="657231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 </a:t>
            </a:r>
            <a:r>
              <a:rPr lang="en-US" altLang="ko-KR" spc="-120" dirty="0" err="1" smtClean="0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로 문자 영역 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인식해 보기</a:t>
            </a:r>
            <a:endParaRPr lang="ko-KR" altLang="en-US" spc="-120" dirty="0">
              <a:solidFill>
                <a:srgbClr val="414042"/>
              </a:solidFill>
              <a:latin typeface="+mn-ea"/>
              <a:cs typeface="Arial Unicode MS"/>
            </a:endParaRP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 err="1" smtClean="0">
                <a:solidFill>
                  <a:srgbClr val="414042"/>
                </a:solidFill>
                <a:latin typeface="+mn-ea"/>
                <a:cs typeface="Arial Unicode MS"/>
              </a:rPr>
              <a:t>딥러닝으로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20" dirty="0">
                <a:solidFill>
                  <a:srgbClr val="414042"/>
                </a:solidFill>
                <a:latin typeface="+mn-ea"/>
                <a:cs typeface="Arial Unicode MS"/>
              </a:rPr>
              <a:t>연속된 문자 </a:t>
            </a:r>
            <a:r>
              <a:rPr lang="ko-KR" altLang="en-US" spc="-120" dirty="0" smtClean="0">
                <a:solidFill>
                  <a:srgbClr val="414042"/>
                </a:solidFill>
                <a:latin typeface="+mn-ea"/>
                <a:cs typeface="Arial Unicode MS"/>
              </a:rPr>
              <a:t>판정해 보기</a:t>
            </a:r>
            <a:endParaRPr lang="en-US" altLang="ko-KR" spc="-120" dirty="0" smtClean="0">
              <a:solidFill>
                <a:srgbClr val="414042"/>
              </a:solidFill>
              <a:latin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39087" y="4402194"/>
            <a:ext cx="3260691" cy="536571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pc="-65" dirty="0">
                <a:solidFill>
                  <a:schemeClr val="bg1"/>
                </a:solidFill>
                <a:latin typeface="Arial Unicode MS"/>
                <a:cs typeface="Arial Unicode MS"/>
              </a:rPr>
              <a:t>알고리즘과</a:t>
            </a:r>
            <a:r>
              <a:rPr lang="ko-KR" altLang="en-US" spc="-40" dirty="0">
                <a:solidFill>
                  <a:schemeClr val="bg1"/>
                </a:solidFill>
                <a:latin typeface="Arial Unicode MS"/>
                <a:cs typeface="Arial Unicode MS"/>
              </a:rPr>
              <a:t> </a:t>
            </a:r>
            <a:r>
              <a:rPr lang="ko-KR" altLang="en-US" spc="-65" dirty="0" smtClean="0">
                <a:solidFill>
                  <a:schemeClr val="bg1"/>
                </a:solidFill>
                <a:latin typeface="Arial Unicode MS"/>
                <a:cs typeface="Arial Unicode MS"/>
              </a:rPr>
              <a:t>툴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9087" y="5243572"/>
            <a:ext cx="3260691" cy="985526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 anchor="ctr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pc="-130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-130" dirty="0" err="1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en-US" altLang="ko-KR" spc="-130" dirty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라이브러리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MNIST </a:t>
            </a:r>
            <a:r>
              <a:rPr lang="ko-KR" altLang="en-US" spc="-130" dirty="0" err="1">
                <a:solidFill>
                  <a:srgbClr val="414042"/>
                </a:solidFill>
                <a:latin typeface="+mn-ea"/>
                <a:cs typeface="Arial Unicode MS"/>
              </a:rPr>
              <a:t>손글씨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 숫자 데이터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altLang="ko-KR" spc="-130" dirty="0" smtClean="0">
                <a:solidFill>
                  <a:srgbClr val="414042"/>
                </a:solidFill>
                <a:latin typeface="+mn-ea"/>
                <a:cs typeface="Arial Unicode MS"/>
              </a:rPr>
              <a:t> MLP </a:t>
            </a:r>
            <a:r>
              <a:rPr lang="ko-KR" altLang="en-US" spc="-130" dirty="0">
                <a:solidFill>
                  <a:srgbClr val="414042"/>
                </a:solidFill>
                <a:latin typeface="+mn-ea"/>
                <a:cs typeface="Arial Unicode MS"/>
              </a:rPr>
              <a:t>알고리즘</a:t>
            </a: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369" y="2784475"/>
            <a:ext cx="8153400" cy="11218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지금까지 살펴본 </a:t>
            </a:r>
            <a:r>
              <a:rPr lang="ko-KR" altLang="en-US" spc="-100" dirty="0" err="1">
                <a:solidFill>
                  <a:srgbClr val="414042"/>
                </a:solidFill>
                <a:latin typeface="+mn-ea"/>
                <a:cs typeface="Arial Unicode MS"/>
              </a:rPr>
              <a:t>딥러닝을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 이용하면 이미지의 문자를 정밀하게 인식할 수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있다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그러나 살펴본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프로그램은 문자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하나만을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인식했던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것이므로</a:t>
            </a:r>
            <a:r>
              <a:rPr lang="en-US" altLang="ko-KR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,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이번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절에서는 </a:t>
            </a:r>
            <a:r>
              <a:rPr lang="en-US" altLang="ko-KR" spc="-100" dirty="0" err="1" smtClean="0">
                <a:solidFill>
                  <a:srgbClr val="414042"/>
                </a:solidFill>
                <a:latin typeface="+mn-ea"/>
                <a:cs typeface="Arial Unicode MS"/>
              </a:rPr>
              <a:t>OpenCV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와 </a:t>
            </a:r>
            <a:r>
              <a:rPr lang="ko-KR" altLang="en-US" spc="-100" dirty="0" err="1">
                <a:solidFill>
                  <a:srgbClr val="414042"/>
                </a:solidFill>
                <a:latin typeface="+mn-ea"/>
                <a:cs typeface="Arial Unicode MS"/>
              </a:rPr>
              <a:t>딥러닝을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사용해서 연속된 </a:t>
            </a:r>
            <a:r>
              <a:rPr lang="ko-KR" altLang="en-US" spc="-100" dirty="0">
                <a:solidFill>
                  <a:srgbClr val="414042"/>
                </a:solidFill>
                <a:latin typeface="+mn-ea"/>
                <a:cs typeface="Arial Unicode MS"/>
              </a:rPr>
              <a:t>문자를 </a:t>
            </a:r>
            <a:r>
              <a:rPr lang="ko-KR" altLang="en-US" spc="-100" dirty="0" smtClean="0">
                <a:solidFill>
                  <a:srgbClr val="414042"/>
                </a:solidFill>
                <a:latin typeface="+mn-ea"/>
                <a:cs typeface="Arial Unicode MS"/>
              </a:rPr>
              <a:t>인식해 본다</a:t>
            </a:r>
            <a:r>
              <a:rPr lang="en-US" altLang="ko-KR" spc="-100" dirty="0">
                <a:solidFill>
                  <a:srgbClr val="414042"/>
                </a:solidFill>
                <a:latin typeface="+mn-ea"/>
                <a:cs typeface="Arial Unicode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2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3824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OpenCV</a:t>
            </a:r>
            <a:r>
              <a:rPr lang="ko-KR" altLang="en-US" sz="2400" dirty="0">
                <a:latin typeface="+mn-ea"/>
                <a:cs typeface="Arial Unicode MS"/>
              </a:rPr>
              <a:t>로 텍스트 영역 확인하기</a:t>
            </a: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이미지에 있는 숫자를 인식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컴퓨터에서 포토샵 등의 도구를 사용해 숫자를 그린 것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일단 문자가 어디 적혀 있는지 인식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글자가 적힌 영역을 인식하고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해당 영역을 붉은색 사각형으로 </a:t>
            </a:r>
            <a:r>
              <a:rPr lang="ko-KR" altLang="en-US" dirty="0" smtClean="0">
                <a:latin typeface="+mn-ea"/>
                <a:cs typeface="Arial Unicode MS"/>
              </a:rPr>
              <a:t>표시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2415546-2E67-C64B-8DC5-5D11AF0BC697}"/>
              </a:ext>
            </a:extLst>
          </p:cNvPr>
          <p:cNvSpPr/>
          <p:nvPr/>
        </p:nvSpPr>
        <p:spPr>
          <a:xfrm>
            <a:off x="613569" y="2098675"/>
            <a:ext cx="3056386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3979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214570"/>
            <a:ext cx="960119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src/ch7/ocr1.py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sys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cv2</a:t>
            </a:r>
          </a:p>
          <a:p>
            <a:endParaRPr lang="ko-KR" altLang="en-US" dirty="0"/>
          </a:p>
          <a:p>
            <a:r>
              <a:rPr lang="ko-KR" altLang="en-US" dirty="0"/>
              <a:t># 이미지 읽어 들이기 --- (※ 1)</a:t>
            </a:r>
          </a:p>
          <a:p>
            <a:r>
              <a:rPr lang="ko-KR" altLang="en-US" dirty="0" err="1"/>
              <a:t>im</a:t>
            </a:r>
            <a:r>
              <a:rPr lang="ko-KR" altLang="en-US" dirty="0"/>
              <a:t> = cv2.imread('</a:t>
            </a:r>
            <a:r>
              <a:rPr lang="ko-KR" altLang="en-US" dirty="0" err="1"/>
              <a:t>numbers.PNG</a:t>
            </a:r>
            <a:r>
              <a:rPr lang="ko-KR" altLang="en-US" dirty="0"/>
              <a:t>')</a:t>
            </a:r>
          </a:p>
          <a:p>
            <a:endParaRPr lang="ko-KR" altLang="en-US" dirty="0"/>
          </a:p>
          <a:p>
            <a:r>
              <a:rPr lang="ko-KR" altLang="en-US" dirty="0"/>
              <a:t># 그레이스케일로 변환하고 </a:t>
            </a:r>
            <a:r>
              <a:rPr lang="ko-KR" altLang="en-US" dirty="0" err="1"/>
              <a:t>블러를</a:t>
            </a:r>
            <a:r>
              <a:rPr lang="ko-KR" altLang="en-US" dirty="0"/>
              <a:t> 걸고 </a:t>
            </a:r>
            <a:r>
              <a:rPr lang="ko-KR" altLang="en-US" dirty="0" smtClean="0"/>
              <a:t>이진화 하기 </a:t>
            </a:r>
            <a:r>
              <a:rPr lang="ko-KR" altLang="en-US" dirty="0"/>
              <a:t>--- (※2)</a:t>
            </a:r>
          </a:p>
          <a:p>
            <a:r>
              <a:rPr lang="ko-KR" altLang="en-US" dirty="0" err="1"/>
              <a:t>gray</a:t>
            </a:r>
            <a:r>
              <a:rPr lang="ko-KR" altLang="en-US" dirty="0"/>
              <a:t> = cv2.cvtColor(</a:t>
            </a:r>
            <a:r>
              <a:rPr lang="ko-KR" altLang="en-US" dirty="0" err="1"/>
              <a:t>im</a:t>
            </a:r>
            <a:r>
              <a:rPr lang="ko-KR" altLang="en-US" dirty="0"/>
              <a:t>, cv2.COLOR_BGR2GRAY)</a:t>
            </a:r>
          </a:p>
          <a:p>
            <a:r>
              <a:rPr lang="ko-KR" altLang="en-US" dirty="0" err="1"/>
              <a:t>blur</a:t>
            </a:r>
            <a:r>
              <a:rPr lang="ko-KR" altLang="en-US" dirty="0"/>
              <a:t> = cv2.GaussianBlur(</a:t>
            </a:r>
            <a:r>
              <a:rPr lang="ko-KR" altLang="en-US" dirty="0" err="1"/>
              <a:t>gray</a:t>
            </a:r>
            <a:r>
              <a:rPr lang="ko-KR" altLang="en-US" dirty="0"/>
              <a:t>, (5, 5), 0)</a:t>
            </a:r>
          </a:p>
          <a:p>
            <a:r>
              <a:rPr lang="ko-KR" altLang="en-US" dirty="0" err="1"/>
              <a:t>thresh</a:t>
            </a:r>
            <a:r>
              <a:rPr lang="ko-KR" altLang="en-US" dirty="0"/>
              <a:t> = cv2.adaptiveThreshold(</a:t>
            </a:r>
            <a:r>
              <a:rPr lang="ko-KR" altLang="en-US" dirty="0" err="1"/>
              <a:t>blur</a:t>
            </a:r>
            <a:r>
              <a:rPr lang="ko-KR" altLang="en-US" dirty="0"/>
              <a:t>, 255, 1, 1, 11, 2)</a:t>
            </a:r>
          </a:p>
          <a:p>
            <a:endParaRPr lang="ko-KR" altLang="en-US" dirty="0"/>
          </a:p>
          <a:p>
            <a:r>
              <a:rPr lang="ko-KR" altLang="en-US" dirty="0"/>
              <a:t># 윤곽 추출하기 --- (※3)</a:t>
            </a:r>
          </a:p>
          <a:p>
            <a:r>
              <a:rPr lang="ko-KR" altLang="en-US" dirty="0" err="1"/>
              <a:t>contours</a:t>
            </a:r>
            <a:r>
              <a:rPr lang="ko-KR" altLang="en-US" dirty="0"/>
              <a:t> = cv2.findContours(</a:t>
            </a:r>
            <a:r>
              <a:rPr lang="ko-KR" altLang="en-US" dirty="0" err="1"/>
              <a:t>thresh</a:t>
            </a:r>
            <a:r>
              <a:rPr lang="ko-KR" altLang="en-US" dirty="0"/>
              <a:t>, cv2.RETR_LIST, cv2.CHAIN_APPROX_SIMPLE)[1]</a:t>
            </a:r>
          </a:p>
          <a:p>
            <a:endParaRPr lang="ko-KR" altLang="en-US" dirty="0"/>
          </a:p>
          <a:p>
            <a:r>
              <a:rPr lang="ko-KR" altLang="en-US" dirty="0"/>
              <a:t># 추출한 윤곽을 반복 처리하기 --- (※4)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cnt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contours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, 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 = cv2.boundingRect(</a:t>
            </a:r>
            <a:r>
              <a:rPr lang="ko-KR" altLang="en-US" dirty="0" err="1"/>
              <a:t>cnt</a:t>
            </a:r>
            <a:r>
              <a:rPr lang="ko-KR" altLang="en-US" dirty="0"/>
              <a:t>) # --- (※5)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h</a:t>
            </a:r>
            <a:r>
              <a:rPr lang="ko-KR" altLang="en-US" dirty="0"/>
              <a:t> &lt; 20: </a:t>
            </a:r>
            <a:r>
              <a:rPr lang="ko-KR" altLang="en-US" dirty="0" err="1"/>
              <a:t>continue</a:t>
            </a:r>
            <a:r>
              <a:rPr lang="ko-KR" altLang="en-US" dirty="0"/>
              <a:t> # 너무 작으면 건너뛰기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red</a:t>
            </a:r>
            <a:r>
              <a:rPr lang="ko-KR" altLang="en-US" dirty="0"/>
              <a:t> = (0, 0, 255)</a:t>
            </a:r>
          </a:p>
          <a:p>
            <a:r>
              <a:rPr lang="ko-KR" altLang="en-US" dirty="0"/>
              <a:t>	cv2.rectangle(</a:t>
            </a:r>
            <a:r>
              <a:rPr lang="ko-KR" altLang="en-US" dirty="0" err="1"/>
              <a:t>im</a:t>
            </a:r>
            <a:r>
              <a:rPr lang="ko-KR" altLang="en-US" dirty="0"/>
              <a:t>, (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), (</a:t>
            </a:r>
            <a:r>
              <a:rPr lang="ko-KR" altLang="en-US" dirty="0" err="1"/>
              <a:t>x+w</a:t>
            </a:r>
            <a:r>
              <a:rPr lang="ko-KR" altLang="en-US" dirty="0"/>
              <a:t>, </a:t>
            </a:r>
            <a:r>
              <a:rPr lang="ko-KR" altLang="en-US" dirty="0" err="1"/>
              <a:t>y+h</a:t>
            </a:r>
            <a:r>
              <a:rPr lang="ko-KR" altLang="en-US" dirty="0"/>
              <a:t>), </a:t>
            </a:r>
            <a:r>
              <a:rPr lang="ko-KR" altLang="en-US" dirty="0" err="1"/>
              <a:t>red</a:t>
            </a:r>
            <a:r>
              <a:rPr lang="ko-KR" altLang="en-US" dirty="0"/>
              <a:t>, 2)</a:t>
            </a:r>
          </a:p>
          <a:p>
            <a:endParaRPr lang="ko-KR" altLang="en-US" dirty="0"/>
          </a:p>
          <a:p>
            <a:r>
              <a:rPr lang="ko-KR" altLang="en-US" dirty="0"/>
              <a:t>cv2.imwrite('</a:t>
            </a:r>
            <a:r>
              <a:rPr lang="ko-KR" altLang="en-US" dirty="0" err="1"/>
              <a:t>numbers-cnt.PNG</a:t>
            </a:r>
            <a:r>
              <a:rPr lang="ko-KR" altLang="en-US" dirty="0"/>
              <a:t>', </a:t>
            </a:r>
            <a:r>
              <a:rPr lang="ko-KR" altLang="en-US" dirty="0" err="1"/>
              <a:t>im</a:t>
            </a:r>
            <a:r>
              <a:rPr lang="ko-KR" altLang="en-US" dirty="0"/>
              <a:t>)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72345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1937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774EE-6F33-414C-958E-32D479FF34AE}"/>
              </a:ext>
            </a:extLst>
          </p:cNvPr>
          <p:cNvSpPr txBox="1"/>
          <p:nvPr/>
        </p:nvSpPr>
        <p:spPr>
          <a:xfrm>
            <a:off x="233362" y="803275"/>
            <a:ext cx="9601201" cy="425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 marR="237299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ocr1.py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3A1DA08A-522D-254F-B61A-F86316F947F5}"/>
              </a:ext>
            </a:extLst>
          </p:cNvPr>
          <p:cNvSpPr/>
          <p:nvPr/>
        </p:nvSpPr>
        <p:spPr>
          <a:xfrm>
            <a:off x="232569" y="1717675"/>
            <a:ext cx="4218898" cy="167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630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100</a:t>
            </a:r>
            <a:r>
              <a:rPr lang="ko-KR" altLang="en-US" sz="2400" dirty="0">
                <a:latin typeface="+mn-ea"/>
                <a:cs typeface="Arial Unicode MS"/>
              </a:rPr>
              <a:t>자리 숫자 </a:t>
            </a:r>
            <a:r>
              <a:rPr lang="ko-KR" altLang="en-US" sz="2400" dirty="0" smtClean="0">
                <a:latin typeface="+mn-ea"/>
                <a:cs typeface="Arial Unicode MS"/>
              </a:rPr>
              <a:t>판별하기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3EE0CFC-1F1A-C848-A911-C077B2AF9EE8}"/>
              </a:ext>
            </a:extLst>
          </p:cNvPr>
          <p:cNvSpPr/>
          <p:nvPr/>
        </p:nvSpPr>
        <p:spPr>
          <a:xfrm>
            <a:off x="271463" y="879474"/>
            <a:ext cx="4914106" cy="2785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049890F-470D-8A42-89BF-433A83245568}"/>
              </a:ext>
            </a:extLst>
          </p:cNvPr>
          <p:cNvSpPr/>
          <p:nvPr/>
        </p:nvSpPr>
        <p:spPr>
          <a:xfrm>
            <a:off x="271463" y="4232275"/>
            <a:ext cx="4914106" cy="2785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703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211797"/>
            <a:ext cx="9525000" cy="777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Computational Vision &gt; Caltech 101</a:t>
            </a: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     [URL] http://</a:t>
            </a:r>
            <a:r>
              <a:rPr lang="en-US" altLang="ko-KR" dirty="0" err="1">
                <a:latin typeface="+mn-ea"/>
                <a:cs typeface="Arial Unicode MS"/>
              </a:rPr>
              <a:t>www.vision.caltech.edu</a:t>
            </a:r>
            <a:r>
              <a:rPr lang="en-US" altLang="ko-KR" dirty="0">
                <a:latin typeface="+mn-ea"/>
                <a:cs typeface="Arial Unicode MS"/>
              </a:rPr>
              <a:t>/</a:t>
            </a:r>
            <a:r>
              <a:rPr lang="en-US" altLang="ko-KR" dirty="0" err="1">
                <a:latin typeface="+mn-ea"/>
                <a:cs typeface="Arial Unicode MS"/>
              </a:rPr>
              <a:t>Image_Datasets</a:t>
            </a:r>
            <a:r>
              <a:rPr lang="en-US" altLang="ko-KR" dirty="0">
                <a:latin typeface="+mn-ea"/>
                <a:cs typeface="Arial Unicode MS"/>
              </a:rPr>
              <a:t>/Caltech101/Caltech101.html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281A32F-9D28-7242-AACD-D6F1BB766C52}"/>
              </a:ext>
            </a:extLst>
          </p:cNvPr>
          <p:cNvSpPr/>
          <p:nvPr/>
        </p:nvSpPr>
        <p:spPr>
          <a:xfrm>
            <a:off x="689769" y="1108075"/>
            <a:ext cx="6172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00587E2-E0DA-F042-90E3-E60D29155BF3}"/>
              </a:ext>
            </a:extLst>
          </p:cNvPr>
          <p:cNvSpPr txBox="1"/>
          <p:nvPr/>
        </p:nvSpPr>
        <p:spPr>
          <a:xfrm>
            <a:off x="218814" y="5527675"/>
            <a:ext cx="9601201" cy="182851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+ &lt;</a:t>
            </a:r>
            <a:r>
              <a:rPr lang="ko-KR" altLang="en-US" spc="-35" dirty="0">
                <a:solidFill>
                  <a:srgbClr val="231F20"/>
                </a:solidFill>
                <a:latin typeface="+mn-ea"/>
                <a:cs typeface="나눔고딕코딩"/>
              </a:rPr>
              <a:t>샘플</a:t>
            </a: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- &lt;ch7&gt;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-  </a:t>
            </a:r>
            <a:r>
              <a:rPr lang="en-US" altLang="ko-KR" spc="-35" dirty="0" err="1">
                <a:solidFill>
                  <a:srgbClr val="231F20"/>
                </a:solidFill>
                <a:latin typeface="+mn-ea"/>
                <a:cs typeface="나눔고딕코딩"/>
              </a:rPr>
              <a:t>avhash-serch.py</a:t>
            </a:r>
            <a:endParaRPr lang="en-US" altLang="ko-KR" spc="-35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-  &lt;image&gt;</a:t>
            </a:r>
          </a:p>
          <a:p>
            <a:pPr marL="157480" marR="1909445" lvl="1">
              <a:lnSpc>
                <a:spcPct val="135400"/>
              </a:lnSpc>
            </a:pPr>
            <a:r>
              <a:rPr lang="en-US" altLang="ko-KR" spc="-35" dirty="0">
                <a:solidFill>
                  <a:srgbClr val="231F20"/>
                </a:solidFill>
                <a:latin typeface="+mn-ea"/>
                <a:cs typeface="나눔고딕코딩"/>
              </a:rPr>
              <a:t>|       |       | - &lt;101_ObjectCategories&gt;</a:t>
            </a:r>
          </a:p>
        </p:txBody>
      </p:sp>
    </p:spTree>
    <p:extLst>
      <p:ext uri="{BB962C8B-B14F-4D97-AF65-F5344CB8AC3E}">
        <p14:creationId xmlns:p14="http://schemas.microsoft.com/office/powerpoint/2010/main" val="335101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214570"/>
            <a:ext cx="96011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src/ch7/ocr2.py</a:t>
            </a:r>
          </a:p>
          <a:p>
            <a:endParaRPr lang="en-US" altLang="ko-KR" dirty="0"/>
          </a:p>
          <a:p>
            <a:r>
              <a:rPr lang="en-US" altLang="ko-KR" dirty="0"/>
              <a:t>import sys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이미지 읽어 들이기 </a:t>
            </a:r>
            <a:r>
              <a:rPr lang="en-US" altLang="ko-KR" dirty="0"/>
              <a:t>--- (※ 1)</a:t>
            </a:r>
          </a:p>
          <a:p>
            <a:r>
              <a:rPr lang="en-US" altLang="ko-KR" dirty="0" err="1"/>
              <a:t>im</a:t>
            </a:r>
            <a:r>
              <a:rPr lang="en-US" altLang="ko-KR" dirty="0"/>
              <a:t> = cv2.imread('numbers.PNG')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그레이스케일로 변환하고 </a:t>
            </a:r>
            <a:r>
              <a:rPr lang="ko-KR" altLang="en-US" dirty="0" err="1"/>
              <a:t>블러를</a:t>
            </a:r>
            <a:r>
              <a:rPr lang="ko-KR" altLang="en-US" dirty="0"/>
              <a:t> 걸고 </a:t>
            </a:r>
            <a:r>
              <a:rPr lang="ko-KR" altLang="en-US" dirty="0" smtClean="0"/>
              <a:t>이진화 하기 </a:t>
            </a:r>
            <a:r>
              <a:rPr lang="en-US" altLang="ko-KR" dirty="0"/>
              <a:t>--- (※2)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im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blur = cv2.GaussianBlur(gray, (5, 5), 0)</a:t>
            </a:r>
          </a:p>
          <a:p>
            <a:r>
              <a:rPr lang="en-US" altLang="ko-KR" dirty="0"/>
              <a:t>thresh = cv2.adaptiveThreshold(blur, 255, 1, 1, 11, 2)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윤곽 추출하기 </a:t>
            </a:r>
            <a:r>
              <a:rPr lang="en-US" altLang="ko-KR" dirty="0"/>
              <a:t>--- (※3)</a:t>
            </a:r>
          </a:p>
          <a:p>
            <a:r>
              <a:rPr lang="en-US" altLang="ko-KR" b="1" dirty="0"/>
              <a:t>contours = cv2.findContours(</a:t>
            </a:r>
          </a:p>
          <a:p>
            <a:r>
              <a:rPr lang="en-US" altLang="ko-KR" b="1" dirty="0"/>
              <a:t>	thresh,</a:t>
            </a:r>
          </a:p>
          <a:p>
            <a:r>
              <a:rPr lang="en-US" altLang="ko-KR" b="1" dirty="0"/>
              <a:t>	cv2.RETR_EXTERNAL,</a:t>
            </a:r>
          </a:p>
          <a:p>
            <a:r>
              <a:rPr lang="en-US" altLang="ko-KR" b="1" dirty="0"/>
              <a:t>	cv2.CHAIN_APPROX_SIMPLE)[1</a:t>
            </a:r>
            <a:r>
              <a:rPr lang="en-US" altLang="ko-KR" b="1" dirty="0" smtClean="0"/>
              <a:t>]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18076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E0E31E3-6E13-A545-9E6E-D6CF32623075}"/>
              </a:ext>
            </a:extLst>
          </p:cNvPr>
          <p:cNvSpPr/>
          <p:nvPr/>
        </p:nvSpPr>
        <p:spPr>
          <a:xfrm flipV="1">
            <a:off x="232569" y="28149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B2A27AC-C970-8D48-B102-3998EF410488}"/>
              </a:ext>
            </a:extLst>
          </p:cNvPr>
          <p:cNvSpPr/>
          <p:nvPr/>
        </p:nvSpPr>
        <p:spPr>
          <a:xfrm>
            <a:off x="208464" y="3165475"/>
            <a:ext cx="4835642" cy="2740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346075"/>
            <a:ext cx="96011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추출한 윤곽을 반복 처리하기 </a:t>
            </a:r>
            <a:r>
              <a:rPr lang="en-US" altLang="ko-KR" dirty="0"/>
              <a:t>--- (※4)</a:t>
            </a:r>
          </a:p>
          <a:p>
            <a:r>
              <a:rPr lang="en-US" altLang="ko-KR" dirty="0"/>
              <a:t>for </a:t>
            </a:r>
            <a:r>
              <a:rPr lang="en-US" altLang="ko-KR" dirty="0" err="1"/>
              <a:t>cnt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	x, y, w, h = cv2.boundingRect(</a:t>
            </a:r>
            <a:r>
              <a:rPr lang="en-US" altLang="ko-KR" dirty="0" err="1"/>
              <a:t>cnt</a:t>
            </a:r>
            <a:r>
              <a:rPr lang="en-US" altLang="ko-KR" dirty="0"/>
              <a:t>) # --- (※5)</a:t>
            </a:r>
          </a:p>
          <a:p>
            <a:r>
              <a:rPr lang="en-US" altLang="ko-KR" dirty="0"/>
              <a:t>	if h &lt; 20: continue # </a:t>
            </a:r>
            <a:r>
              <a:rPr lang="ko-KR" altLang="en-US" dirty="0"/>
              <a:t>너무 작으면 건너뛰기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red = (0, 0, 255)</a:t>
            </a:r>
          </a:p>
          <a:p>
            <a:r>
              <a:rPr lang="en-US" altLang="ko-KR" dirty="0"/>
              <a:t>	cv2.rectangle(</a:t>
            </a:r>
            <a:r>
              <a:rPr lang="en-US" altLang="ko-KR" dirty="0" err="1"/>
              <a:t>im</a:t>
            </a:r>
            <a:r>
              <a:rPr lang="en-US" altLang="ko-KR" dirty="0"/>
              <a:t>, (x, y), (</a:t>
            </a:r>
            <a:r>
              <a:rPr lang="en-US" altLang="ko-KR" dirty="0" err="1"/>
              <a:t>x+w</a:t>
            </a:r>
            <a:r>
              <a:rPr lang="en-US" altLang="ko-KR" dirty="0"/>
              <a:t>, </a:t>
            </a:r>
            <a:r>
              <a:rPr lang="en-US" altLang="ko-KR" dirty="0" err="1"/>
              <a:t>y+h</a:t>
            </a:r>
            <a:r>
              <a:rPr lang="en-US" altLang="ko-KR" dirty="0"/>
              <a:t>), red, 2)</a:t>
            </a:r>
          </a:p>
          <a:p>
            <a:endParaRPr lang="en-US" altLang="ko-KR" dirty="0"/>
          </a:p>
          <a:p>
            <a:r>
              <a:rPr lang="en-US" altLang="ko-KR" dirty="0"/>
              <a:t>cv2.imwrite('numbers-cnt.PNG', </a:t>
            </a:r>
            <a:r>
              <a:rPr lang="en-US" altLang="ko-KR" dirty="0" err="1"/>
              <a:t>im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686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문자 </a:t>
            </a:r>
            <a:r>
              <a:rPr lang="ko-KR" altLang="en-US" sz="2400" dirty="0" smtClean="0">
                <a:latin typeface="+mn-ea"/>
                <a:cs typeface="Arial Unicode MS"/>
              </a:rPr>
              <a:t>인식 데이터 </a:t>
            </a:r>
            <a:r>
              <a:rPr lang="ko-KR" altLang="en-US" sz="2400" dirty="0">
                <a:latin typeface="+mn-ea"/>
                <a:cs typeface="Arial Unicode MS"/>
              </a:rPr>
              <a:t>만들기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각 글자를 </a:t>
            </a:r>
            <a:r>
              <a:rPr lang="ko-KR" altLang="en-US" dirty="0" smtClean="0">
                <a:latin typeface="+mn-ea"/>
                <a:cs typeface="Arial Unicode MS"/>
              </a:rPr>
              <a:t>머신 러닝으로 </a:t>
            </a:r>
            <a:r>
              <a:rPr lang="ko-KR" altLang="en-US" dirty="0">
                <a:latin typeface="+mn-ea"/>
                <a:cs typeface="Arial Unicode MS"/>
              </a:rPr>
              <a:t>인식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MNIST</a:t>
            </a:r>
            <a:r>
              <a:rPr lang="ko-KR" altLang="en-US" dirty="0">
                <a:latin typeface="+mn-ea"/>
                <a:cs typeface="Arial Unicode MS"/>
              </a:rPr>
              <a:t>의 </a:t>
            </a:r>
            <a:r>
              <a:rPr lang="ko-KR" altLang="en-US" dirty="0" err="1">
                <a:latin typeface="+mn-ea"/>
                <a:cs typeface="Arial Unicode MS"/>
              </a:rPr>
              <a:t>손글씨</a:t>
            </a:r>
            <a:r>
              <a:rPr lang="ko-KR" altLang="en-US" dirty="0">
                <a:latin typeface="+mn-ea"/>
                <a:cs typeface="Arial Unicode MS"/>
              </a:rPr>
              <a:t> 숫자 데이터를 </a:t>
            </a:r>
            <a:r>
              <a:rPr lang="en-US" altLang="ko-KR" dirty="0" err="1">
                <a:latin typeface="+mn-ea"/>
                <a:cs typeface="Arial Unicode MS"/>
              </a:rPr>
              <a:t>Keras</a:t>
            </a:r>
            <a:r>
              <a:rPr lang="en-US" altLang="ko-KR" dirty="0">
                <a:latin typeface="+mn-ea"/>
                <a:cs typeface="Arial Unicode MS"/>
              </a:rPr>
              <a:t>(+ TensorFlow)</a:t>
            </a:r>
            <a:r>
              <a:rPr lang="ko-KR" altLang="en-US" dirty="0">
                <a:latin typeface="+mn-ea"/>
                <a:cs typeface="Arial Unicode MS"/>
              </a:rPr>
              <a:t>로 </a:t>
            </a:r>
            <a:r>
              <a:rPr lang="ko-KR" altLang="en-US" dirty="0" smtClean="0">
                <a:latin typeface="+mn-ea"/>
                <a:cs typeface="Arial Unicode MS"/>
              </a:rPr>
              <a:t>학습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1497694-73FB-1945-9BFC-1B291A7E754C}"/>
              </a:ext>
            </a:extLst>
          </p:cNvPr>
          <p:cNvSpPr/>
          <p:nvPr/>
        </p:nvSpPr>
        <p:spPr>
          <a:xfrm flipV="1">
            <a:off x="232569" y="2039337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689160"/>
            <a:ext cx="96011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src/ch7/ocr_mnist.py</a:t>
            </a:r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keras.datasets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mnist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keras.models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Sequential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keras.layers.core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Dense</a:t>
            </a:r>
            <a:r>
              <a:rPr lang="ko-KR" altLang="en-US" dirty="0"/>
              <a:t>, </a:t>
            </a:r>
            <a:r>
              <a:rPr lang="ko-KR" altLang="en-US" dirty="0" err="1"/>
              <a:t>Dropout</a:t>
            </a:r>
            <a:r>
              <a:rPr lang="ko-KR" altLang="en-US" dirty="0"/>
              <a:t>, </a:t>
            </a:r>
            <a:r>
              <a:rPr lang="ko-KR" altLang="en-US" dirty="0" err="1"/>
              <a:t>Activation</a:t>
            </a:r>
            <a:r>
              <a:rPr lang="ko-KR" altLang="en-US" dirty="0"/>
              <a:t>, </a:t>
            </a:r>
            <a:r>
              <a:rPr lang="ko-KR" altLang="en-US" dirty="0" err="1"/>
              <a:t>Flatten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keras.layers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Convolution2D, MaxPooling2D</a:t>
            </a:r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keras.optimizers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SGD, </a:t>
            </a:r>
            <a:r>
              <a:rPr lang="ko-KR" altLang="en-US" dirty="0" err="1"/>
              <a:t>Adam</a:t>
            </a:r>
            <a:r>
              <a:rPr lang="ko-KR" altLang="en-US" dirty="0"/>
              <a:t>, </a:t>
            </a:r>
            <a:r>
              <a:rPr lang="ko-KR" altLang="en-US" dirty="0" err="1"/>
              <a:t>RMSprop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keras.utils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np_utils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image_w</a:t>
            </a:r>
            <a:r>
              <a:rPr lang="ko-KR" altLang="en-US" dirty="0"/>
              <a:t> = 28</a:t>
            </a:r>
          </a:p>
          <a:p>
            <a:r>
              <a:rPr lang="ko-KR" altLang="en-US" dirty="0" err="1"/>
              <a:t>image_h</a:t>
            </a:r>
            <a:r>
              <a:rPr lang="ko-KR" altLang="en-US" dirty="0"/>
              <a:t> = 28</a:t>
            </a:r>
          </a:p>
          <a:p>
            <a:r>
              <a:rPr lang="ko-KR" altLang="en-US" dirty="0" err="1"/>
              <a:t>nb_classes</a:t>
            </a:r>
            <a:r>
              <a:rPr lang="ko-KR" altLang="en-US" dirty="0"/>
              <a:t> = 10</a:t>
            </a:r>
          </a:p>
          <a:p>
            <a:endParaRPr lang="ko-KR" altLang="en-US" dirty="0"/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main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	# MNIST 데이터 읽어 들이기</a:t>
            </a:r>
          </a:p>
          <a:p>
            <a:r>
              <a:rPr lang="ko-KR" altLang="en-US" dirty="0"/>
              <a:t>	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), (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 = </a:t>
            </a:r>
            <a:r>
              <a:rPr lang="ko-KR" altLang="en-US" dirty="0" err="1"/>
              <a:t>mnist.load_data</a:t>
            </a:r>
            <a:r>
              <a:rPr lang="ko-KR" altLang="en-US" dirty="0" smtClean="0"/>
              <a:t>()</a:t>
            </a:r>
            <a:endParaRPr lang="en-US" altLang="ko-KR" dirty="0" smtClean="0"/>
          </a:p>
          <a:p>
            <a:r>
              <a:rPr lang="ko-KR" altLang="en-US" dirty="0"/>
              <a:t>	</a:t>
            </a:r>
            <a:r>
              <a:rPr lang="en-US" altLang="ko-KR" dirty="0"/>
              <a:t># </a:t>
            </a:r>
            <a:r>
              <a:rPr lang="ko-KR" altLang="en-US" dirty="0"/>
              <a:t>데이터 정규화</a:t>
            </a:r>
          </a:p>
          <a:p>
            <a:r>
              <a:rPr lang="ko-KR" altLang="en-US" dirty="0"/>
              <a:t>	</a:t>
            </a:r>
            <a:r>
              <a:rPr lang="en-US" altLang="ko-KR" dirty="0" err="1"/>
              <a:t>X_train</a:t>
            </a:r>
            <a:r>
              <a:rPr lang="en-US" altLang="ko-KR" dirty="0"/>
              <a:t> = </a:t>
            </a:r>
            <a:r>
              <a:rPr lang="en-US" altLang="ko-KR" dirty="0" err="1"/>
              <a:t>X_train.reshape</a:t>
            </a:r>
            <a:r>
              <a:rPr lang="en-US" altLang="ko-KR" dirty="0"/>
              <a:t>(</a:t>
            </a:r>
            <a:r>
              <a:rPr lang="en-US" altLang="ko-KR" dirty="0" err="1"/>
              <a:t>X_train.shape</a:t>
            </a:r>
            <a:r>
              <a:rPr lang="en-US" altLang="ko-KR" dirty="0"/>
              <a:t>[0], </a:t>
            </a:r>
            <a:r>
              <a:rPr lang="en-US" altLang="ko-KR" dirty="0" err="1"/>
              <a:t>image_w</a:t>
            </a:r>
            <a:r>
              <a:rPr lang="en-US" altLang="ko-KR" dirty="0"/>
              <a:t> * </a:t>
            </a:r>
            <a:r>
              <a:rPr lang="en-US" altLang="ko-KR" dirty="0" err="1"/>
              <a:t>image_h</a:t>
            </a:r>
            <a:r>
              <a:rPr lang="en-US" altLang="ko-KR" dirty="0"/>
              <a:t>).</a:t>
            </a:r>
            <a:r>
              <a:rPr lang="en-US" altLang="ko-KR" dirty="0" err="1"/>
              <a:t>astype</a:t>
            </a:r>
            <a:r>
              <a:rPr lang="en-US" altLang="ko-KR" dirty="0"/>
              <a:t>('float32')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X_test</a:t>
            </a:r>
            <a:r>
              <a:rPr lang="en-US" altLang="ko-KR" dirty="0"/>
              <a:t>  = </a:t>
            </a:r>
            <a:r>
              <a:rPr lang="en-US" altLang="ko-KR" dirty="0" err="1"/>
              <a:t>X_test.reshape</a:t>
            </a:r>
            <a:r>
              <a:rPr lang="en-US" altLang="ko-KR" dirty="0"/>
              <a:t>(</a:t>
            </a:r>
            <a:r>
              <a:rPr lang="en-US" altLang="ko-KR" dirty="0" err="1"/>
              <a:t>X_test.shape</a:t>
            </a:r>
            <a:r>
              <a:rPr lang="en-US" altLang="ko-KR" dirty="0"/>
              <a:t>[0], </a:t>
            </a:r>
            <a:r>
              <a:rPr lang="en-US" altLang="ko-KR" dirty="0" err="1"/>
              <a:t>image_w</a:t>
            </a:r>
            <a:r>
              <a:rPr lang="en-US" altLang="ko-KR" dirty="0"/>
              <a:t> * </a:t>
            </a:r>
            <a:r>
              <a:rPr lang="en-US" altLang="ko-KR" dirty="0" err="1"/>
              <a:t>image_h</a:t>
            </a:r>
            <a:r>
              <a:rPr lang="en-US" altLang="ko-KR" dirty="0"/>
              <a:t>).</a:t>
            </a:r>
            <a:r>
              <a:rPr lang="en-US" altLang="ko-KR" dirty="0" err="1"/>
              <a:t>astype</a:t>
            </a:r>
            <a:r>
              <a:rPr lang="en-US" altLang="ko-KR" dirty="0"/>
              <a:t>('float32')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121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17475"/>
            <a:ext cx="960120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X_train</a:t>
            </a:r>
            <a:r>
              <a:rPr lang="ko-KR" altLang="en-US" dirty="0"/>
              <a:t> /= 255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X_test</a:t>
            </a:r>
            <a:r>
              <a:rPr lang="ko-KR" altLang="en-US" dirty="0"/>
              <a:t>  /= 255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y_train</a:t>
            </a:r>
            <a:r>
              <a:rPr lang="ko-KR" altLang="en-US" dirty="0"/>
              <a:t> = </a:t>
            </a:r>
            <a:r>
              <a:rPr lang="ko-KR" altLang="en-US" dirty="0" err="1"/>
              <a:t>np_utils.to_categorical</a:t>
            </a:r>
            <a:r>
              <a:rPr lang="ko-KR" altLang="en-US" dirty="0"/>
              <a:t>(</a:t>
            </a:r>
            <a:r>
              <a:rPr lang="ko-KR" altLang="en-US" dirty="0" err="1"/>
              <a:t>y_train</a:t>
            </a:r>
            <a:r>
              <a:rPr lang="ko-KR" altLang="en-US" dirty="0"/>
              <a:t>, 10)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y_test</a:t>
            </a:r>
            <a:r>
              <a:rPr lang="ko-KR" altLang="en-US" dirty="0"/>
              <a:t>  = </a:t>
            </a:r>
            <a:r>
              <a:rPr lang="ko-KR" altLang="en-US" dirty="0" err="1"/>
              <a:t>np_utils.to_categorical</a:t>
            </a:r>
            <a:r>
              <a:rPr lang="ko-KR" altLang="en-US" dirty="0"/>
              <a:t>(</a:t>
            </a:r>
            <a:r>
              <a:rPr lang="ko-KR" altLang="en-US" dirty="0" err="1"/>
              <a:t>y_test</a:t>
            </a:r>
            <a:r>
              <a:rPr lang="ko-KR" altLang="en-US" dirty="0"/>
              <a:t>, 10)</a:t>
            </a:r>
          </a:p>
          <a:p>
            <a:r>
              <a:rPr lang="ko-KR" altLang="en-US" dirty="0"/>
              <a:t>	# 모델 구축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</a:t>
            </a:r>
            <a:r>
              <a:rPr lang="ko-KR" altLang="en-US" dirty="0"/>
              <a:t> = </a:t>
            </a:r>
            <a:r>
              <a:rPr lang="ko-KR" altLang="en-US" dirty="0" err="1"/>
              <a:t>build_model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model.fit</a:t>
            </a:r>
            <a:r>
              <a:rPr lang="ko-KR" altLang="en-US" dirty="0"/>
              <a:t>(</a:t>
            </a:r>
            <a:r>
              <a:rPr lang="ko-KR" altLang="en-US" dirty="0" err="1"/>
              <a:t>X_train</a:t>
            </a:r>
            <a:r>
              <a:rPr lang="ko-KR" altLang="en-US" dirty="0"/>
              <a:t>, </a:t>
            </a:r>
            <a:r>
              <a:rPr lang="ko-KR" altLang="en-US" dirty="0" err="1"/>
              <a:t>y_train</a:t>
            </a:r>
            <a:r>
              <a:rPr lang="ko-KR" altLang="en-US" dirty="0"/>
              <a:t>, </a:t>
            </a:r>
            <a:r>
              <a:rPr lang="ko-KR" altLang="en-US" dirty="0" err="1"/>
              <a:t>batch_size</a:t>
            </a:r>
            <a:r>
              <a:rPr lang="ko-KR" altLang="en-US" dirty="0"/>
              <a:t>=128, </a:t>
            </a:r>
            <a:r>
              <a:rPr lang="ko-KR" altLang="en-US" dirty="0" err="1"/>
              <a:t>nb_epoch</a:t>
            </a:r>
            <a:r>
              <a:rPr lang="ko-KR" altLang="en-US" dirty="0"/>
              <a:t>=20,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verbose</a:t>
            </a:r>
            <a:r>
              <a:rPr lang="ko-KR" altLang="en-US" dirty="0"/>
              <a:t>=1, </a:t>
            </a:r>
            <a:r>
              <a:rPr lang="ko-KR" altLang="en-US" dirty="0" err="1"/>
              <a:t>validation_data</a:t>
            </a:r>
            <a:r>
              <a:rPr lang="ko-KR" altLang="en-US" dirty="0"/>
              <a:t>=(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# 모델 저장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model.save_weights</a:t>
            </a:r>
            <a:r>
              <a:rPr lang="ko-KR" altLang="en-US" dirty="0"/>
              <a:t>('mnist.hdf5')</a:t>
            </a:r>
          </a:p>
          <a:p>
            <a:r>
              <a:rPr lang="ko-KR" altLang="en-US" dirty="0"/>
              <a:t>	# 모델 평가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score</a:t>
            </a:r>
            <a:r>
              <a:rPr lang="ko-KR" altLang="en-US" dirty="0"/>
              <a:t> = </a:t>
            </a:r>
            <a:r>
              <a:rPr lang="ko-KR" altLang="en-US" dirty="0" err="1"/>
              <a:t>model.evaluate</a:t>
            </a:r>
            <a:r>
              <a:rPr lang="ko-KR" altLang="en-US" dirty="0"/>
              <a:t>(</a:t>
            </a:r>
            <a:r>
              <a:rPr lang="ko-KR" altLang="en-US" dirty="0" err="1"/>
              <a:t>X_test</a:t>
            </a:r>
            <a:r>
              <a:rPr lang="ko-KR" altLang="en-US" dirty="0"/>
              <a:t>, </a:t>
            </a:r>
            <a:r>
              <a:rPr lang="ko-KR" altLang="en-US" dirty="0" err="1"/>
              <a:t>y_test</a:t>
            </a:r>
            <a:r>
              <a:rPr lang="ko-KR" altLang="en-US" dirty="0"/>
              <a:t>, </a:t>
            </a:r>
            <a:r>
              <a:rPr lang="ko-KR" altLang="en-US" dirty="0" err="1"/>
              <a:t>verbose</a:t>
            </a:r>
            <a:r>
              <a:rPr lang="ko-KR" altLang="en-US" dirty="0"/>
              <a:t>=0)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print</a:t>
            </a:r>
            <a:r>
              <a:rPr lang="ko-KR" altLang="en-US" dirty="0"/>
              <a:t>('</a:t>
            </a:r>
            <a:r>
              <a:rPr lang="ko-KR" altLang="en-US" dirty="0" err="1"/>
              <a:t>score</a:t>
            </a:r>
            <a:r>
              <a:rPr lang="ko-KR" altLang="en-US" dirty="0"/>
              <a:t>=', </a:t>
            </a:r>
            <a:r>
              <a:rPr lang="ko-KR" altLang="en-US" dirty="0" err="1"/>
              <a:t>score</a:t>
            </a:r>
            <a:r>
              <a:rPr lang="ko-KR" altLang="en-US" dirty="0" smtClean="0"/>
              <a:t>)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build_model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	# MLP </a:t>
            </a:r>
            <a:r>
              <a:rPr lang="ko-KR" altLang="en-US" dirty="0"/>
              <a:t>모델 구축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model = Sequential()</a:t>
            </a:r>
          </a:p>
          <a:p>
            <a:r>
              <a:rPr lang="en-US" altLang="ko-KR" dirty="0"/>
              <a:t>	model = Sequential()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(Dense(512, </a:t>
            </a:r>
            <a:r>
              <a:rPr lang="en-US" altLang="ko-KR" dirty="0" err="1"/>
              <a:t>input_shape</a:t>
            </a:r>
            <a:r>
              <a:rPr lang="en-US" altLang="ko-KR" dirty="0"/>
              <a:t>=(784,)))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(Dropout(0.2))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(Dense(512))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(Dropout(0.2))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(Dense(10))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softmax</a:t>
            </a:r>
            <a:r>
              <a:rPr lang="en-US" altLang="ko-KR" dirty="0"/>
              <a:t>'))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040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71497694-73FB-1945-9BFC-1B291A7E754C}"/>
              </a:ext>
            </a:extLst>
          </p:cNvPr>
          <p:cNvSpPr/>
          <p:nvPr/>
        </p:nvSpPr>
        <p:spPr>
          <a:xfrm flipV="1">
            <a:off x="232569" y="21748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463A3-4F86-1F4E-B0F2-3514E56EB435}"/>
              </a:ext>
            </a:extLst>
          </p:cNvPr>
          <p:cNvSpPr txBox="1"/>
          <p:nvPr/>
        </p:nvSpPr>
        <p:spPr>
          <a:xfrm>
            <a:off x="233362" y="2555875"/>
            <a:ext cx="9601201" cy="1172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 marR="237299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 </a:t>
            </a:r>
            <a:r>
              <a:rPr lang="en-US" altLang="ko-KR" dirty="0" err="1">
                <a:solidFill>
                  <a:srgbClr val="231F20"/>
                </a:solidFill>
                <a:latin typeface="+mn-ea"/>
                <a:cs typeface="나눔고딕코딩"/>
              </a:rPr>
              <a:t>ocr_mnist.py</a:t>
            </a:r>
            <a:endParaRPr lang="en-US" altLang="ko-KR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56210" marR="237299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...</a:t>
            </a:r>
          </a:p>
          <a:p>
            <a:pPr marL="156210" marR="237299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score= [0.12294695631083141, 0.98209999999999997]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2569" y="269875"/>
            <a:ext cx="9601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ko-KR" altLang="en-US" dirty="0" err="1"/>
              <a:t>model.compile</a:t>
            </a:r>
            <a:r>
              <a:rPr lang="ko-KR" altLang="en-US" dirty="0"/>
              <a:t>(</a:t>
            </a:r>
            <a:r>
              <a:rPr lang="ko-KR" altLang="en-US" dirty="0" err="1"/>
              <a:t>loss</a:t>
            </a:r>
            <a:r>
              <a:rPr lang="ko-KR" altLang="en-US" dirty="0"/>
              <a:t>='</a:t>
            </a:r>
            <a:r>
              <a:rPr lang="ko-KR" altLang="en-US" dirty="0" err="1"/>
              <a:t>categorical_crossentropy</a:t>
            </a:r>
            <a:r>
              <a:rPr lang="ko-KR" altLang="en-US" dirty="0"/>
              <a:t>',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optimizer</a:t>
            </a:r>
            <a:r>
              <a:rPr lang="ko-KR" altLang="en-US" dirty="0"/>
              <a:t>=</a:t>
            </a:r>
            <a:r>
              <a:rPr lang="ko-KR" altLang="en-US" dirty="0" err="1"/>
              <a:t>RMSprop</a:t>
            </a:r>
            <a:r>
              <a:rPr lang="ko-KR" altLang="en-US" dirty="0"/>
              <a:t>(), </a:t>
            </a:r>
            <a:r>
              <a:rPr lang="ko-KR" altLang="en-US" dirty="0" err="1"/>
              <a:t>metrics</a:t>
            </a:r>
            <a:r>
              <a:rPr lang="ko-KR" altLang="en-US" dirty="0"/>
              <a:t>=['</a:t>
            </a:r>
            <a:r>
              <a:rPr lang="ko-KR" altLang="en-US" dirty="0" err="1"/>
              <a:t>accuracy</a:t>
            </a:r>
            <a:r>
              <a:rPr lang="ko-KR" altLang="en-US" dirty="0"/>
              <a:t>'])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model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if</a:t>
            </a:r>
            <a:r>
              <a:rPr lang="ko-KR" altLang="en-US" dirty="0"/>
              <a:t> __</a:t>
            </a:r>
            <a:r>
              <a:rPr lang="ko-KR" altLang="en-US" dirty="0" err="1"/>
              <a:t>name</a:t>
            </a:r>
            <a:r>
              <a:rPr lang="ko-KR" altLang="en-US" dirty="0"/>
              <a:t>__ == '__</a:t>
            </a:r>
            <a:r>
              <a:rPr lang="ko-KR" altLang="en-US" dirty="0" err="1"/>
              <a:t>main</a:t>
            </a:r>
            <a:r>
              <a:rPr lang="ko-KR" altLang="en-US" dirty="0"/>
              <a:t>__':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main</a:t>
            </a:r>
            <a:r>
              <a:rPr lang="ko-KR" alt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637540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100</a:t>
            </a:r>
            <a:r>
              <a:rPr lang="ko-KR" altLang="en-US" sz="2400" dirty="0">
                <a:latin typeface="+mn-ea"/>
                <a:cs typeface="Arial Unicode MS"/>
              </a:rPr>
              <a:t>개의 숫자를 </a:t>
            </a:r>
            <a:r>
              <a:rPr lang="en-US" altLang="ko-KR" sz="2400" dirty="0" smtClean="0">
                <a:latin typeface="+mn-ea"/>
                <a:cs typeface="Arial Unicode MS"/>
              </a:rPr>
              <a:t>MNIST </a:t>
            </a:r>
            <a:r>
              <a:rPr lang="ko-KR" altLang="en-US" sz="2400" dirty="0">
                <a:latin typeface="+mn-ea"/>
                <a:cs typeface="Arial Unicode MS"/>
              </a:rPr>
              <a:t>데이터로 </a:t>
            </a:r>
            <a:r>
              <a:rPr lang="ko-KR" altLang="en-US" sz="2400" dirty="0" smtClean="0">
                <a:latin typeface="+mn-ea"/>
                <a:cs typeface="Arial Unicode MS"/>
              </a:rPr>
              <a:t>인식 해보기</a:t>
            </a: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11830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885964"/>
            <a:ext cx="9601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src/ch7/ocr3.py</a:t>
            </a:r>
          </a:p>
          <a:p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sys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cv2</a:t>
            </a:r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ocr_mnist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MNIST 학습 데이터 읽어 들이기 --- (※1)</a:t>
            </a:r>
          </a:p>
          <a:p>
            <a:r>
              <a:rPr lang="ko-KR" altLang="en-US" dirty="0" err="1"/>
              <a:t>mnist</a:t>
            </a:r>
            <a:r>
              <a:rPr lang="ko-KR" altLang="en-US" dirty="0"/>
              <a:t> = </a:t>
            </a:r>
            <a:r>
              <a:rPr lang="ko-KR" altLang="en-US" dirty="0" err="1"/>
              <a:t>ocr_mnist.build_model</a:t>
            </a:r>
            <a:r>
              <a:rPr lang="ko-KR" altLang="en-US" dirty="0"/>
              <a:t>()</a:t>
            </a:r>
          </a:p>
          <a:p>
            <a:r>
              <a:rPr lang="ko-KR" altLang="en-US" dirty="0" err="1"/>
              <a:t>mnist.load_weights</a:t>
            </a:r>
            <a:r>
              <a:rPr lang="ko-KR" altLang="en-US" dirty="0"/>
              <a:t>('</a:t>
            </a:r>
            <a:r>
              <a:rPr lang="ko-KR" altLang="en-US" b="1" dirty="0"/>
              <a:t>mnist.hdf5</a:t>
            </a:r>
            <a:r>
              <a:rPr lang="ko-KR" altLang="en-US" dirty="0" smtClean="0"/>
              <a:t>')</a:t>
            </a:r>
            <a:r>
              <a:rPr lang="en-US" altLang="ko-KR" dirty="0"/>
              <a:t>			 # </a:t>
            </a:r>
            <a:r>
              <a:rPr lang="ko-KR" altLang="en-US" dirty="0"/>
              <a:t>나중에 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/>
              <a:t>부분</a:t>
            </a:r>
            <a:r>
              <a:rPr lang="en-US" altLang="ko-KR" dirty="0"/>
              <a:t> </a:t>
            </a:r>
            <a:r>
              <a:rPr lang="ko-KR" altLang="en-US" dirty="0"/>
              <a:t>변경 </a:t>
            </a:r>
            <a:r>
              <a:rPr lang="en-US" altLang="ko-KR" dirty="0">
                <a:sym typeface="Wingdings" panose="05000000000000000000" pitchFamily="2" charset="2"/>
              </a:rPr>
              <a:t> ocr4.py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이미지 읽어 들이기 --- (※2)</a:t>
            </a:r>
          </a:p>
          <a:p>
            <a:r>
              <a:rPr lang="ko-KR" altLang="en-US" dirty="0" err="1"/>
              <a:t>im</a:t>
            </a:r>
            <a:r>
              <a:rPr lang="ko-KR" altLang="en-US" dirty="0"/>
              <a:t> = cv2.imread('numbers100.PNG')</a:t>
            </a:r>
          </a:p>
          <a:p>
            <a:endParaRPr lang="ko-KR" altLang="en-US" dirty="0"/>
          </a:p>
          <a:p>
            <a:r>
              <a:rPr lang="ko-KR" altLang="en-US" dirty="0"/>
              <a:t># 윤곽 추출하기 --- (※3)</a:t>
            </a:r>
          </a:p>
          <a:p>
            <a:r>
              <a:rPr lang="ko-KR" altLang="en-US" dirty="0" err="1"/>
              <a:t>gray</a:t>
            </a:r>
            <a:r>
              <a:rPr lang="ko-KR" altLang="en-US" dirty="0"/>
              <a:t> = cv2.cvtColor(</a:t>
            </a:r>
            <a:r>
              <a:rPr lang="ko-KR" altLang="en-US" dirty="0" err="1"/>
              <a:t>im</a:t>
            </a:r>
            <a:r>
              <a:rPr lang="ko-KR" altLang="en-US" dirty="0"/>
              <a:t>, cv2.COLOR_BGR2GRAY)	</a:t>
            </a:r>
            <a:r>
              <a:rPr lang="en-US" altLang="ko-KR" dirty="0" smtClean="0"/>
              <a:t>	</a:t>
            </a:r>
            <a:r>
              <a:rPr lang="ko-KR" altLang="en-US" dirty="0" smtClean="0"/>
              <a:t># </a:t>
            </a:r>
            <a:r>
              <a:rPr lang="ko-KR" altLang="en-US" dirty="0"/>
              <a:t>그레이스케일로 변환하기</a:t>
            </a:r>
          </a:p>
          <a:p>
            <a:r>
              <a:rPr lang="ko-KR" altLang="en-US" dirty="0" err="1"/>
              <a:t>blur</a:t>
            </a:r>
            <a:r>
              <a:rPr lang="ko-KR" altLang="en-US" dirty="0"/>
              <a:t> = cv2.GaussianBlur(</a:t>
            </a:r>
            <a:r>
              <a:rPr lang="ko-KR" altLang="en-US" dirty="0" err="1"/>
              <a:t>gray</a:t>
            </a:r>
            <a:r>
              <a:rPr lang="ko-KR" altLang="en-US" dirty="0"/>
              <a:t>, (5, 5), 0)		</a:t>
            </a:r>
            <a:r>
              <a:rPr lang="en-US" altLang="ko-KR" dirty="0" smtClean="0"/>
              <a:t>	</a:t>
            </a:r>
            <a:r>
              <a:rPr lang="ko-KR" altLang="en-US" dirty="0" smtClean="0"/>
              <a:t># </a:t>
            </a:r>
            <a:r>
              <a:rPr lang="ko-KR" altLang="en-US" dirty="0" err="1"/>
              <a:t>블러</a:t>
            </a:r>
            <a:endParaRPr lang="ko-KR" altLang="en-US" dirty="0"/>
          </a:p>
          <a:p>
            <a:r>
              <a:rPr lang="ko-KR" altLang="en-US" dirty="0" err="1"/>
              <a:t>thresh</a:t>
            </a:r>
            <a:r>
              <a:rPr lang="ko-KR" altLang="en-US" dirty="0"/>
              <a:t> = cv2.adaptiveThreshold(</a:t>
            </a:r>
            <a:r>
              <a:rPr lang="ko-KR" altLang="en-US" dirty="0" err="1"/>
              <a:t>blur</a:t>
            </a:r>
            <a:r>
              <a:rPr lang="ko-KR" altLang="en-US" dirty="0"/>
              <a:t>, 255, 1, 1, 11, 2)	# 2진화</a:t>
            </a:r>
          </a:p>
          <a:p>
            <a:r>
              <a:rPr lang="ko-KR" altLang="en-US" dirty="0"/>
              <a:t>cv2.imwrite("numbers100-th.PNG", </a:t>
            </a:r>
            <a:r>
              <a:rPr lang="ko-KR" altLang="en-US" dirty="0" err="1"/>
              <a:t>thresh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contours</a:t>
            </a:r>
            <a:r>
              <a:rPr lang="ko-KR" altLang="en-US" dirty="0"/>
              <a:t> = cv2.findContours(</a:t>
            </a:r>
            <a:r>
              <a:rPr lang="ko-KR" altLang="en-US" dirty="0" err="1"/>
              <a:t>thresh</a:t>
            </a:r>
            <a:r>
              <a:rPr lang="ko-KR" altLang="en-US" dirty="0"/>
              <a:t>, cv2.RETR_EXTERNAL, cv2.CHAIN_APPROX_NONE)[1]</a:t>
            </a:r>
          </a:p>
        </p:txBody>
      </p:sp>
    </p:spTree>
    <p:extLst>
      <p:ext uri="{BB962C8B-B14F-4D97-AF65-F5344CB8AC3E}">
        <p14:creationId xmlns:p14="http://schemas.microsoft.com/office/powerpoint/2010/main" val="39800298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69875"/>
            <a:ext cx="9601199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추출한 좌표 정렬하기 --- (※4)</a:t>
            </a:r>
          </a:p>
          <a:p>
            <a:r>
              <a:rPr lang="ko-KR" altLang="en-US" dirty="0" err="1"/>
              <a:t>rects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im_w</a:t>
            </a:r>
            <a:r>
              <a:rPr lang="ko-KR" altLang="en-US" dirty="0"/>
              <a:t> = </a:t>
            </a:r>
            <a:r>
              <a:rPr lang="ko-KR" altLang="en-US" dirty="0" err="1"/>
              <a:t>im.shape</a:t>
            </a:r>
            <a:r>
              <a:rPr lang="ko-KR" altLang="en-US" dirty="0"/>
              <a:t>[1]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cnt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contours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, 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 = cv2.boundingRect(</a:t>
            </a:r>
            <a:r>
              <a:rPr lang="ko-KR" altLang="en-US" dirty="0" err="1"/>
              <a:t>cnt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w</a:t>
            </a:r>
            <a:r>
              <a:rPr lang="ko-KR" altLang="en-US" dirty="0"/>
              <a:t> &lt; 10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h</a:t>
            </a:r>
            <a:r>
              <a:rPr lang="ko-KR" altLang="en-US" dirty="0"/>
              <a:t> &lt; 10: </a:t>
            </a:r>
            <a:r>
              <a:rPr lang="ko-KR" altLang="en-US" dirty="0" err="1"/>
              <a:t>continue</a:t>
            </a:r>
            <a:r>
              <a:rPr lang="ko-KR" altLang="en-US" dirty="0"/>
              <a:t> # 너무 작으면 생략하기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w</a:t>
            </a:r>
            <a:r>
              <a:rPr lang="ko-KR" altLang="en-US" dirty="0"/>
              <a:t> &gt; </a:t>
            </a:r>
            <a:r>
              <a:rPr lang="ko-KR" altLang="en-US" dirty="0" err="1"/>
              <a:t>im_w</a:t>
            </a:r>
            <a:r>
              <a:rPr lang="ko-KR" altLang="en-US" dirty="0"/>
              <a:t> / 5: </a:t>
            </a:r>
            <a:r>
              <a:rPr lang="ko-KR" altLang="en-US" dirty="0" err="1"/>
              <a:t>continue</a:t>
            </a:r>
            <a:r>
              <a:rPr lang="ko-KR" altLang="en-US" dirty="0"/>
              <a:t> # 너무 크면 생략하기</a:t>
            </a:r>
          </a:p>
          <a:p>
            <a:r>
              <a:rPr lang="ko-KR" altLang="en-US" dirty="0"/>
              <a:t>	y2 = </a:t>
            </a:r>
            <a:r>
              <a:rPr lang="ko-KR" altLang="en-US" dirty="0" err="1"/>
              <a:t>round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 / 10) * 10 # </a:t>
            </a:r>
            <a:r>
              <a:rPr lang="ko-KR" altLang="en-US" dirty="0" err="1"/>
              <a:t>Y좌표</a:t>
            </a:r>
            <a:r>
              <a:rPr lang="ko-KR" altLang="en-US" dirty="0"/>
              <a:t> 맞추기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index</a:t>
            </a:r>
            <a:r>
              <a:rPr lang="ko-KR" altLang="en-US" dirty="0"/>
              <a:t> = y2 * </a:t>
            </a:r>
            <a:r>
              <a:rPr lang="ko-KR" altLang="en-US" dirty="0" err="1"/>
              <a:t>im_w</a:t>
            </a:r>
            <a:r>
              <a:rPr lang="ko-KR" altLang="en-US" dirty="0"/>
              <a:t>  + </a:t>
            </a:r>
            <a:r>
              <a:rPr lang="ko-KR" altLang="en-US" dirty="0" err="1"/>
              <a:t>x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rects.append</a:t>
            </a:r>
            <a:r>
              <a:rPr lang="ko-KR" altLang="en-US" dirty="0"/>
              <a:t>((</a:t>
            </a:r>
            <a:r>
              <a:rPr lang="ko-KR" altLang="en-US" dirty="0" err="1"/>
              <a:t>index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, 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))</a:t>
            </a:r>
          </a:p>
          <a:p>
            <a:r>
              <a:rPr lang="ko-KR" altLang="en-US" dirty="0" err="1"/>
              <a:t>rects</a:t>
            </a:r>
            <a:r>
              <a:rPr lang="ko-KR" altLang="en-US" dirty="0"/>
              <a:t> = </a:t>
            </a:r>
            <a:r>
              <a:rPr lang="ko-KR" altLang="en-US" dirty="0" err="1"/>
              <a:t>sorted</a:t>
            </a:r>
            <a:r>
              <a:rPr lang="ko-KR" altLang="en-US" dirty="0"/>
              <a:t>(</a:t>
            </a:r>
            <a:r>
              <a:rPr lang="ko-KR" altLang="en-US" dirty="0" err="1"/>
              <a:t>rects</a:t>
            </a:r>
            <a:r>
              <a:rPr lang="ko-KR" altLang="en-US" dirty="0"/>
              <a:t>, </a:t>
            </a:r>
            <a:r>
              <a:rPr lang="ko-KR" altLang="en-US" dirty="0" err="1"/>
              <a:t>key</a:t>
            </a:r>
            <a:r>
              <a:rPr lang="ko-KR" altLang="en-US" dirty="0"/>
              <a:t>=</a:t>
            </a:r>
            <a:r>
              <a:rPr lang="ko-KR" altLang="en-US" dirty="0" err="1"/>
              <a:t>lambda</a:t>
            </a:r>
            <a:r>
              <a:rPr lang="ko-KR" altLang="en-US" dirty="0"/>
              <a:t> x:x[0]) # 정렬하기</a:t>
            </a:r>
          </a:p>
          <a:p>
            <a:endParaRPr lang="ko-KR" altLang="en-US" dirty="0"/>
          </a:p>
          <a:p>
            <a:r>
              <a:rPr lang="ko-KR" altLang="en-US" dirty="0"/>
              <a:t># 해당 영역의 이미지 데이터 추출하기 --- (※5)</a:t>
            </a:r>
          </a:p>
          <a:p>
            <a:r>
              <a:rPr lang="ko-KR" altLang="en-US" dirty="0" err="1"/>
              <a:t>X</a:t>
            </a:r>
            <a:r>
              <a:rPr lang="ko-KR" altLang="en-US" dirty="0"/>
              <a:t> = []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r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rects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index</a:t>
            </a:r>
            <a:r>
              <a:rPr lang="ko-KR" altLang="en-US" dirty="0"/>
              <a:t>, 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, </a:t>
            </a:r>
            <a:r>
              <a:rPr lang="ko-KR" altLang="en-US" dirty="0" err="1"/>
              <a:t>w</a:t>
            </a:r>
            <a:r>
              <a:rPr lang="ko-KR" altLang="en-US" dirty="0"/>
              <a:t>, </a:t>
            </a:r>
            <a:r>
              <a:rPr lang="ko-KR" altLang="en-US" dirty="0" err="1"/>
              <a:t>h</a:t>
            </a:r>
            <a:r>
              <a:rPr lang="ko-KR" altLang="en-US" dirty="0"/>
              <a:t> = </a:t>
            </a:r>
            <a:r>
              <a:rPr lang="ko-KR" altLang="en-US" dirty="0" err="1"/>
              <a:t>r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num</a:t>
            </a:r>
            <a:r>
              <a:rPr lang="ko-KR" altLang="en-US" dirty="0"/>
              <a:t> = </a:t>
            </a:r>
            <a:r>
              <a:rPr lang="ko-KR" altLang="en-US" dirty="0" err="1"/>
              <a:t>gray</a:t>
            </a:r>
            <a:r>
              <a:rPr lang="ko-KR" altLang="en-US" dirty="0"/>
              <a:t>[</a:t>
            </a:r>
            <a:r>
              <a:rPr lang="ko-KR" altLang="en-US" dirty="0" err="1"/>
              <a:t>y:y+h</a:t>
            </a:r>
            <a:r>
              <a:rPr lang="ko-KR" altLang="en-US" dirty="0"/>
              <a:t>, x:x+w]	# 부분 이미지 추출하기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num</a:t>
            </a:r>
            <a:r>
              <a:rPr lang="ko-KR" altLang="en-US" dirty="0"/>
              <a:t> = 255 - </a:t>
            </a:r>
            <a:r>
              <a:rPr lang="ko-KR" altLang="en-US" dirty="0" err="1"/>
              <a:t>num</a:t>
            </a:r>
            <a:r>
              <a:rPr lang="ko-KR" altLang="en-US" dirty="0"/>
              <a:t>		# 반전하기</a:t>
            </a:r>
          </a:p>
          <a:p>
            <a:r>
              <a:rPr lang="ko-KR" altLang="en-US" dirty="0"/>
              <a:t>	# 정사각형 내부에 그림 옮기기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ww</a:t>
            </a:r>
            <a:r>
              <a:rPr lang="ko-KR" altLang="en-US" dirty="0"/>
              <a:t> = </a:t>
            </a:r>
            <a:r>
              <a:rPr lang="ko-KR" altLang="en-US" dirty="0" err="1"/>
              <a:t>round</a:t>
            </a:r>
            <a:r>
              <a:rPr lang="ko-KR" altLang="en-US" dirty="0"/>
              <a:t>((</a:t>
            </a:r>
            <a:r>
              <a:rPr lang="ko-KR" altLang="en-US" dirty="0" err="1"/>
              <a:t>w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w</a:t>
            </a:r>
            <a:r>
              <a:rPr lang="ko-KR" altLang="en-US" dirty="0"/>
              <a:t> &gt; </a:t>
            </a:r>
            <a:r>
              <a:rPr lang="ko-KR" altLang="en-US" dirty="0" err="1"/>
              <a:t>h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h</a:t>
            </a:r>
            <a:r>
              <a:rPr lang="ko-KR" altLang="en-US" dirty="0"/>
              <a:t>) * </a:t>
            </a:r>
            <a:r>
              <a:rPr lang="ko-KR" altLang="en-US" b="1" dirty="0"/>
              <a:t>1.85</a:t>
            </a:r>
            <a:r>
              <a:rPr lang="ko-KR" altLang="en-US" dirty="0" smtClean="0"/>
              <a:t>)</a:t>
            </a:r>
            <a:r>
              <a:rPr lang="en-US" altLang="ko-KR" dirty="0" smtClean="0"/>
              <a:t>		# </a:t>
            </a:r>
            <a:r>
              <a:rPr lang="ko-KR" altLang="en-US" dirty="0" smtClean="0"/>
              <a:t>나중에 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 </a:t>
            </a:r>
            <a:r>
              <a:rPr lang="en-US" altLang="ko-KR" dirty="0" smtClean="0">
                <a:sym typeface="Wingdings" panose="05000000000000000000" pitchFamily="2" charset="2"/>
              </a:rPr>
              <a:t> ocr4.py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spc</a:t>
            </a:r>
            <a:r>
              <a:rPr lang="ko-KR" altLang="en-US" dirty="0"/>
              <a:t> = </a:t>
            </a:r>
            <a:r>
              <a:rPr lang="ko-KR" altLang="en-US" dirty="0" err="1"/>
              <a:t>np.zeros</a:t>
            </a:r>
            <a:r>
              <a:rPr lang="ko-KR" altLang="en-US" dirty="0"/>
              <a:t>((</a:t>
            </a:r>
            <a:r>
              <a:rPr lang="ko-KR" altLang="en-US" dirty="0" err="1"/>
              <a:t>ww</a:t>
            </a:r>
            <a:r>
              <a:rPr lang="ko-KR" altLang="en-US" dirty="0"/>
              <a:t>, </a:t>
            </a:r>
            <a:r>
              <a:rPr lang="ko-KR" altLang="en-US" dirty="0" err="1"/>
              <a:t>ww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wy</a:t>
            </a:r>
            <a:r>
              <a:rPr lang="ko-KR" altLang="en-US" dirty="0"/>
              <a:t> = (</a:t>
            </a:r>
            <a:r>
              <a:rPr lang="ko-KR" altLang="en-US" dirty="0" err="1"/>
              <a:t>ww-h</a:t>
            </a:r>
            <a:r>
              <a:rPr lang="ko-KR" altLang="en-US" dirty="0"/>
              <a:t>)//2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wx</a:t>
            </a:r>
            <a:r>
              <a:rPr lang="ko-KR" altLang="en-US" dirty="0"/>
              <a:t> = (</a:t>
            </a:r>
            <a:r>
              <a:rPr lang="ko-KR" altLang="en-US" dirty="0" err="1"/>
              <a:t>ww-w</a:t>
            </a:r>
            <a:r>
              <a:rPr lang="ko-KR" altLang="en-US" dirty="0"/>
              <a:t>)//2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spc</a:t>
            </a:r>
            <a:r>
              <a:rPr lang="ko-KR" altLang="en-US" dirty="0"/>
              <a:t>[</a:t>
            </a:r>
            <a:r>
              <a:rPr lang="ko-KR" altLang="en-US" dirty="0" err="1"/>
              <a:t>wy:wy+h</a:t>
            </a:r>
            <a:r>
              <a:rPr lang="ko-KR" altLang="en-US" dirty="0"/>
              <a:t>, </a:t>
            </a:r>
            <a:r>
              <a:rPr lang="ko-KR" altLang="en-US" dirty="0" err="1"/>
              <a:t>wx:wx+w</a:t>
            </a:r>
            <a:r>
              <a:rPr lang="ko-KR" altLang="en-US" dirty="0"/>
              <a:t>] = </a:t>
            </a:r>
            <a:r>
              <a:rPr lang="ko-KR" altLang="en-US" dirty="0" err="1"/>
              <a:t>num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num</a:t>
            </a:r>
            <a:r>
              <a:rPr lang="ko-KR" altLang="en-US" dirty="0"/>
              <a:t> = cv2.resize(</a:t>
            </a:r>
            <a:r>
              <a:rPr lang="ko-KR" altLang="en-US" dirty="0" err="1"/>
              <a:t>spc</a:t>
            </a:r>
            <a:r>
              <a:rPr lang="ko-KR" altLang="en-US" dirty="0"/>
              <a:t>, (28, 28)) # MNIST 크기 맞추기</a:t>
            </a:r>
          </a:p>
        </p:txBody>
      </p:sp>
    </p:spTree>
    <p:extLst>
      <p:ext uri="{BB962C8B-B14F-4D97-AF65-F5344CB8AC3E}">
        <p14:creationId xmlns:p14="http://schemas.microsoft.com/office/powerpoint/2010/main" val="157734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66422"/>
            <a:ext cx="96012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# cv2.imwrite(</a:t>
            </a:r>
            <a:r>
              <a:rPr lang="ko-KR" altLang="en-US" dirty="0" err="1"/>
              <a:t>str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)+"-</a:t>
            </a:r>
            <a:r>
              <a:rPr lang="ko-KR" altLang="en-US" dirty="0" err="1"/>
              <a:t>num.PNG</a:t>
            </a:r>
            <a:r>
              <a:rPr lang="ko-KR" altLang="en-US" dirty="0"/>
              <a:t>", </a:t>
            </a:r>
            <a:r>
              <a:rPr lang="ko-KR" altLang="en-US" dirty="0" err="1"/>
              <a:t>num</a:t>
            </a:r>
            <a:r>
              <a:rPr lang="ko-KR" altLang="en-US" dirty="0"/>
              <a:t>) # 자른 문자 저장하기</a:t>
            </a:r>
          </a:p>
          <a:p>
            <a:r>
              <a:rPr lang="ko-KR" altLang="en-US" dirty="0"/>
              <a:t>	# 데이터 정규화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num</a:t>
            </a:r>
            <a:r>
              <a:rPr lang="ko-KR" altLang="en-US" dirty="0"/>
              <a:t> = </a:t>
            </a:r>
            <a:r>
              <a:rPr lang="ko-KR" altLang="en-US" dirty="0" err="1"/>
              <a:t>num.reshape</a:t>
            </a:r>
            <a:r>
              <a:rPr lang="ko-KR" altLang="en-US" dirty="0"/>
              <a:t>(28*28)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num</a:t>
            </a:r>
            <a:r>
              <a:rPr lang="ko-KR" altLang="en-US" dirty="0"/>
              <a:t> = </a:t>
            </a:r>
            <a:r>
              <a:rPr lang="ko-KR" altLang="en-US" dirty="0" err="1"/>
              <a:t>num.astype</a:t>
            </a:r>
            <a:r>
              <a:rPr lang="ko-KR" altLang="en-US" dirty="0"/>
              <a:t>("float32") / 255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num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/>
              <a:t># 예측하기 --- (※6)</a:t>
            </a:r>
          </a:p>
          <a:p>
            <a:r>
              <a:rPr lang="ko-KR" altLang="en-US" dirty="0" err="1"/>
              <a:t>s</a:t>
            </a:r>
            <a:r>
              <a:rPr lang="ko-KR" altLang="en-US" dirty="0"/>
              <a:t> = "31415926535897932384" + \</a:t>
            </a:r>
          </a:p>
          <a:p>
            <a:r>
              <a:rPr lang="ko-KR" altLang="en-US" dirty="0" smtClean="0"/>
              <a:t>      </a:t>
            </a:r>
            <a:r>
              <a:rPr lang="ko-KR" altLang="en-US" dirty="0"/>
              <a:t>"62643383279502884197" + \</a:t>
            </a:r>
          </a:p>
          <a:p>
            <a:r>
              <a:rPr lang="ko-KR" altLang="en-US" dirty="0" smtClean="0"/>
              <a:t>      </a:t>
            </a:r>
            <a:r>
              <a:rPr lang="ko-KR" altLang="en-US" dirty="0"/>
              <a:t>"16939937510582097494" + \</a:t>
            </a:r>
          </a:p>
          <a:p>
            <a:r>
              <a:rPr lang="ko-KR" altLang="en-US" dirty="0" smtClean="0"/>
              <a:t>      </a:t>
            </a:r>
            <a:r>
              <a:rPr lang="ko-KR" altLang="en-US" dirty="0"/>
              <a:t>"45923078164062862089" + \</a:t>
            </a:r>
          </a:p>
          <a:p>
            <a:r>
              <a:rPr lang="ko-KR" altLang="en-US" dirty="0" smtClean="0"/>
              <a:t>      </a:t>
            </a:r>
            <a:r>
              <a:rPr lang="ko-KR" altLang="en-US" dirty="0"/>
              <a:t>"98628034825342117067"</a:t>
            </a:r>
          </a:p>
          <a:p>
            <a:r>
              <a:rPr lang="ko-KR" altLang="en-US" dirty="0" err="1"/>
              <a:t>answer</a:t>
            </a:r>
            <a:r>
              <a:rPr lang="ko-KR" altLang="en-US" dirty="0"/>
              <a:t> = </a:t>
            </a:r>
            <a:r>
              <a:rPr lang="ko-KR" altLang="en-US" dirty="0" err="1"/>
              <a:t>list</a:t>
            </a:r>
            <a:r>
              <a:rPr lang="ko-KR" altLang="en-US" dirty="0"/>
              <a:t>(</a:t>
            </a:r>
            <a:r>
              <a:rPr lang="ko-KR" altLang="en-US" dirty="0" err="1"/>
              <a:t>s</a:t>
            </a:r>
            <a:r>
              <a:rPr lang="ko-KR" altLang="en-US" dirty="0"/>
              <a:t>) </a:t>
            </a:r>
          </a:p>
          <a:p>
            <a:r>
              <a:rPr lang="ko-KR" altLang="en-US" dirty="0" err="1"/>
              <a:t>ok</a:t>
            </a:r>
            <a:r>
              <a:rPr lang="ko-KR" altLang="en-US" dirty="0"/>
              <a:t> = 0</a:t>
            </a:r>
          </a:p>
          <a:p>
            <a:r>
              <a:rPr lang="ko-KR" altLang="en-US" dirty="0" err="1"/>
              <a:t>nlist</a:t>
            </a:r>
            <a:r>
              <a:rPr lang="ko-KR" altLang="en-US" dirty="0"/>
              <a:t> = </a:t>
            </a:r>
            <a:r>
              <a:rPr lang="ko-KR" altLang="en-US" dirty="0" err="1"/>
              <a:t>mnist.predict</a:t>
            </a:r>
            <a:r>
              <a:rPr lang="ko-KR" altLang="en-US" dirty="0"/>
              <a:t>(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))</a:t>
            </a:r>
          </a:p>
          <a:p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, </a:t>
            </a:r>
            <a:r>
              <a:rPr lang="ko-KR" altLang="en-US" dirty="0" err="1"/>
              <a:t>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enumerate</a:t>
            </a:r>
            <a:r>
              <a:rPr lang="ko-KR" altLang="en-US" dirty="0"/>
              <a:t>(</a:t>
            </a:r>
            <a:r>
              <a:rPr lang="ko-KR" altLang="en-US" dirty="0" err="1"/>
              <a:t>nlist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ans</a:t>
            </a:r>
            <a:r>
              <a:rPr lang="ko-KR" altLang="en-US" dirty="0"/>
              <a:t> = </a:t>
            </a:r>
            <a:r>
              <a:rPr lang="ko-KR" altLang="en-US" dirty="0" err="1"/>
              <a:t>n.argmax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ans</a:t>
            </a:r>
            <a:r>
              <a:rPr lang="ko-KR" altLang="en-US" dirty="0"/>
              <a:t> == </a:t>
            </a:r>
            <a:r>
              <a:rPr lang="ko-KR" altLang="en-US" dirty="0" err="1"/>
              <a:t>int</a:t>
            </a:r>
            <a:r>
              <a:rPr lang="ko-KR" altLang="en-US" dirty="0"/>
              <a:t>(</a:t>
            </a:r>
            <a:r>
              <a:rPr lang="ko-KR" altLang="en-US" dirty="0" err="1"/>
              <a:t>answer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ok</a:t>
            </a:r>
            <a:r>
              <a:rPr lang="ko-KR" altLang="en-US" dirty="0"/>
              <a:t> += 1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else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print</a:t>
            </a:r>
            <a:r>
              <a:rPr lang="ko-KR" altLang="en-US" dirty="0"/>
              <a:t>("[</a:t>
            </a:r>
            <a:r>
              <a:rPr lang="ko-KR" altLang="en-US" dirty="0" err="1"/>
              <a:t>ng</a:t>
            </a:r>
            <a:r>
              <a:rPr lang="ko-KR" altLang="en-US" dirty="0"/>
              <a:t>]", </a:t>
            </a:r>
            <a:r>
              <a:rPr lang="ko-KR" altLang="en-US" dirty="0" err="1"/>
              <a:t>i</a:t>
            </a:r>
            <a:r>
              <a:rPr lang="ko-KR" altLang="en-US" dirty="0"/>
              <a:t>, "번째", </a:t>
            </a:r>
            <a:r>
              <a:rPr lang="ko-KR" altLang="en-US" dirty="0" err="1"/>
              <a:t>ans</a:t>
            </a:r>
            <a:r>
              <a:rPr lang="ko-KR" altLang="en-US" dirty="0"/>
              <a:t>, "!=", </a:t>
            </a:r>
            <a:r>
              <a:rPr lang="ko-KR" altLang="en-US" dirty="0" err="1"/>
              <a:t>answer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], np.int32(</a:t>
            </a:r>
            <a:r>
              <a:rPr lang="ko-KR" altLang="en-US" dirty="0" err="1"/>
              <a:t>n</a:t>
            </a:r>
            <a:r>
              <a:rPr lang="ko-KR" altLang="en-US" dirty="0"/>
              <a:t>*100))</a:t>
            </a:r>
          </a:p>
          <a:p>
            <a:endParaRPr lang="ko-KR" altLang="en-US" dirty="0"/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정답률</a:t>
            </a:r>
            <a:r>
              <a:rPr lang="ko-KR" altLang="en-US" dirty="0"/>
              <a:t>:", </a:t>
            </a:r>
            <a:r>
              <a:rPr lang="ko-KR" altLang="en-US" dirty="0" err="1"/>
              <a:t>ok</a:t>
            </a:r>
            <a:r>
              <a:rPr lang="ko-KR" altLang="en-US" dirty="0"/>
              <a:t> /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nlist</a:t>
            </a:r>
            <a:r>
              <a:rPr lang="ko-KR" altLang="en-US" dirty="0"/>
              <a:t>))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B96CFC1-84B6-D24E-BDDE-B513641CB923}"/>
              </a:ext>
            </a:extLst>
          </p:cNvPr>
          <p:cNvSpPr/>
          <p:nvPr/>
        </p:nvSpPr>
        <p:spPr>
          <a:xfrm flipV="1">
            <a:off x="232569" y="68992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718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C663B7-1432-B74E-BDFD-EBAF7998AE6D}"/>
              </a:ext>
            </a:extLst>
          </p:cNvPr>
          <p:cNvSpPr txBox="1"/>
          <p:nvPr/>
        </p:nvSpPr>
        <p:spPr>
          <a:xfrm>
            <a:off x="233362" y="346075"/>
            <a:ext cx="9601201" cy="31700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ocr3.py</a:t>
            </a:r>
            <a:endParaRPr lang="en-US" altLang="ko-KR" dirty="0">
              <a:latin typeface="+mn-ea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+mn-ea"/>
                <a:cs typeface="나눔고딕코딩"/>
              </a:rPr>
              <a:t>ocr3.py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Using TensorFlow backend.</a:t>
            </a:r>
            <a:br>
              <a:rPr lang="en-US" altLang="ko-KR" dirty="0">
                <a:latin typeface="+mn-ea"/>
                <a:cs typeface="나눔고딕코딩"/>
              </a:rPr>
            </a:br>
            <a:r>
              <a:rPr lang="en-US" altLang="ko-KR" dirty="0">
                <a:latin typeface="+mn-ea"/>
                <a:cs typeface="나눔고딕코딩"/>
              </a:rPr>
              <a:t>[ng]11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5!=8[1 016 6 038 1 128 3] 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[ng]26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2!=8[1 049 3 026 1 016 0] 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[ng]35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2!=8[2 032 4 031 1 123 2] 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[ng]52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2!=8[1 056 2 021 0 013 0] 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[ng]84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5!=8[0 025 8 039 0 024 0] </a:t>
            </a:r>
          </a:p>
          <a:p>
            <a:pPr marL="156210">
              <a:spcBef>
                <a:spcPts val="340"/>
              </a:spcBef>
            </a:pPr>
            <a:r>
              <a:rPr lang="en-US" altLang="ko-KR" dirty="0">
                <a:latin typeface="+mn-ea"/>
                <a:cs typeface="나눔고딕코딩"/>
              </a:rPr>
              <a:t>[ng]88</a:t>
            </a:r>
            <a:r>
              <a:rPr lang="ko-KR" altLang="en-US" dirty="0">
                <a:latin typeface="+mn-ea"/>
                <a:cs typeface="나눔고딕코딩"/>
              </a:rPr>
              <a:t>번째</a:t>
            </a:r>
            <a:r>
              <a:rPr lang="en-US" altLang="ko-KR" dirty="0">
                <a:latin typeface="+mn-ea"/>
                <a:cs typeface="나눔고딕코딩"/>
              </a:rPr>
              <a:t>5!=8[0 032 7 036 0 020 0] </a:t>
            </a:r>
          </a:p>
          <a:p>
            <a:pPr marL="156210">
              <a:spcBef>
                <a:spcPts val="340"/>
              </a:spcBef>
            </a:pPr>
            <a:r>
              <a:rPr lang="ko-KR" altLang="en-US" dirty="0" err="1">
                <a:latin typeface="+mn-ea"/>
                <a:cs typeface="나눔고딕코딩"/>
              </a:rPr>
              <a:t>정답률</a:t>
            </a:r>
            <a:r>
              <a:rPr lang="ko-KR" altLang="en-US" dirty="0">
                <a:latin typeface="+mn-ea"/>
                <a:cs typeface="나눔고딕코딩"/>
              </a:rPr>
              <a:t> </a:t>
            </a:r>
            <a:r>
              <a:rPr lang="en-US" altLang="ko-KR" dirty="0">
                <a:latin typeface="+mn-ea"/>
                <a:cs typeface="나눔고딕코딩"/>
              </a:rPr>
              <a:t>: 0.94 </a:t>
            </a:r>
          </a:p>
        </p:txBody>
      </p:sp>
    </p:spTree>
    <p:extLst>
      <p:ext uri="{BB962C8B-B14F-4D97-AF65-F5344CB8AC3E}">
        <p14:creationId xmlns:p14="http://schemas.microsoft.com/office/powerpoint/2010/main" val="2994392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BD4012B9-940B-5D4E-A5B1-7B147F826AAC}"/>
              </a:ext>
            </a:extLst>
          </p:cNvPr>
          <p:cNvSpPr/>
          <p:nvPr/>
        </p:nvSpPr>
        <p:spPr>
          <a:xfrm>
            <a:off x="232570" y="346075"/>
            <a:ext cx="1907497" cy="19075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96E897D-E03E-CB49-8667-E3CE6EE25C44}"/>
              </a:ext>
            </a:extLst>
          </p:cNvPr>
          <p:cNvSpPr/>
          <p:nvPr/>
        </p:nvSpPr>
        <p:spPr>
          <a:xfrm>
            <a:off x="2594769" y="346075"/>
            <a:ext cx="1907502" cy="1907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6D3A768-8FBF-F441-BC26-D3DB20D2A200}"/>
              </a:ext>
            </a:extLst>
          </p:cNvPr>
          <p:cNvSpPr/>
          <p:nvPr/>
        </p:nvSpPr>
        <p:spPr>
          <a:xfrm>
            <a:off x="4956973" y="346075"/>
            <a:ext cx="1907502" cy="19075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14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9FEC7E2-1B81-7A43-9BED-220EFD76E7CD}"/>
              </a:ext>
            </a:extLst>
          </p:cNvPr>
          <p:cNvSpPr/>
          <p:nvPr/>
        </p:nvSpPr>
        <p:spPr>
          <a:xfrm>
            <a:off x="2062603" y="269875"/>
            <a:ext cx="5942719" cy="3272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E27F8E7-A12C-2C44-B9AC-81BD799F2D7E}"/>
              </a:ext>
            </a:extLst>
          </p:cNvPr>
          <p:cNvSpPr/>
          <p:nvPr/>
        </p:nvSpPr>
        <p:spPr>
          <a:xfrm>
            <a:off x="2056579" y="4003675"/>
            <a:ext cx="5942719" cy="3272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7624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id="{54AA69F6-9B26-4E4D-AD51-56E30CC3193B}"/>
              </a:ext>
            </a:extLst>
          </p:cNvPr>
          <p:cNvSpPr txBox="1"/>
          <p:nvPr/>
        </p:nvSpPr>
        <p:spPr>
          <a:xfrm>
            <a:off x="271463" y="117475"/>
            <a:ext cx="952500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다양한 </a:t>
            </a:r>
            <a:r>
              <a:rPr lang="ko-KR" altLang="en-US" sz="2400" dirty="0" smtClean="0">
                <a:latin typeface="+mn-ea"/>
                <a:cs typeface="Arial Unicode MS"/>
              </a:rPr>
              <a:t>숫자 </a:t>
            </a:r>
            <a:r>
              <a:rPr lang="ko-KR" altLang="en-US" sz="2400" dirty="0">
                <a:latin typeface="+mn-ea"/>
                <a:cs typeface="Arial Unicode MS"/>
              </a:rPr>
              <a:t>폰트 학습 </a:t>
            </a:r>
            <a:r>
              <a:rPr lang="ko-KR" altLang="en-US" sz="2400" dirty="0" smtClean="0">
                <a:latin typeface="+mn-ea"/>
                <a:cs typeface="Arial Unicode MS"/>
              </a:rPr>
              <a:t>시키기</a:t>
            </a:r>
            <a:endParaRPr lang="ko-KR" altLang="en-US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MNIST </a:t>
            </a:r>
            <a:r>
              <a:rPr lang="ko-KR" altLang="en-US" dirty="0" err="1">
                <a:latin typeface="+mn-ea"/>
                <a:cs typeface="Arial Unicode MS"/>
              </a:rPr>
              <a:t>손글씨</a:t>
            </a:r>
            <a:r>
              <a:rPr lang="ko-KR" altLang="en-US" dirty="0">
                <a:latin typeface="+mn-ea"/>
                <a:cs typeface="Arial Unicode MS"/>
              </a:rPr>
              <a:t> 데이터를 기반으로 숫자를 인식시키니 </a:t>
            </a:r>
            <a:r>
              <a:rPr lang="ko-KR" altLang="en-US" dirty="0" err="1">
                <a:latin typeface="+mn-ea"/>
                <a:cs typeface="Arial Unicode MS"/>
              </a:rPr>
              <a:t>정답률이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0.94(94%)</a:t>
            </a:r>
            <a:r>
              <a:rPr lang="ko-KR" altLang="en-US" dirty="0">
                <a:latin typeface="+mn-ea"/>
                <a:cs typeface="Arial Unicode MS"/>
              </a:rPr>
              <a:t>로 굉장히 낮았음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손글씨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8</a:t>
            </a:r>
            <a:r>
              <a:rPr lang="ko-KR" altLang="en-US" dirty="0">
                <a:latin typeface="+mn-ea"/>
                <a:cs typeface="Arial Unicode MS"/>
              </a:rPr>
              <a:t>과 폰트 </a:t>
            </a:r>
            <a:r>
              <a:rPr lang="en-US" altLang="ko-KR" dirty="0">
                <a:latin typeface="+mn-ea"/>
                <a:cs typeface="Arial Unicode MS"/>
              </a:rPr>
              <a:t>8</a:t>
            </a:r>
            <a:r>
              <a:rPr lang="ko-KR" altLang="en-US" dirty="0">
                <a:latin typeface="+mn-ea"/>
                <a:cs typeface="Arial Unicode MS"/>
              </a:rPr>
              <a:t>이 잘 맞지 않는 모양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폰트로 그린 이미지를 학습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OS</a:t>
            </a:r>
            <a:r>
              <a:rPr lang="ko-KR" altLang="en-US" dirty="0">
                <a:latin typeface="+mn-ea"/>
                <a:cs typeface="Arial Unicode MS"/>
              </a:rPr>
              <a:t>에 설치돼 있는 폰트를 사용해 숫자 폰트를 학습시켜 </a:t>
            </a:r>
            <a:r>
              <a:rPr lang="ko-KR" altLang="en-US" dirty="0" err="1">
                <a:latin typeface="+mn-ea"/>
                <a:cs typeface="Arial Unicode MS"/>
              </a:rPr>
              <a:t>정답률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100%</a:t>
            </a:r>
            <a:r>
              <a:rPr lang="ko-KR" altLang="en-US" dirty="0">
                <a:latin typeface="+mn-ea"/>
                <a:cs typeface="Arial Unicode MS"/>
              </a:rPr>
              <a:t>에 </a:t>
            </a:r>
            <a:r>
              <a:rPr lang="ko-KR" altLang="en-US" dirty="0" smtClean="0">
                <a:latin typeface="+mn-ea"/>
                <a:cs typeface="Arial Unicode MS"/>
              </a:rPr>
              <a:t>도전해 본다</a:t>
            </a:r>
            <a:r>
              <a:rPr lang="en-US" altLang="ko-KR" dirty="0" smtClean="0">
                <a:latin typeface="+mn-ea"/>
                <a:cs typeface="Arial Unicode MS"/>
              </a:rPr>
              <a:t>.</a:t>
            </a:r>
            <a:endParaRPr lang="en-US" altLang="ko-KR" dirty="0">
              <a:latin typeface="+mn-ea"/>
              <a:cs typeface="Arial Unicode MS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D3D05E-1EFD-1649-8F6E-12255994E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106552"/>
              </p:ext>
            </p:extLst>
          </p:nvPr>
        </p:nvGraphicFramePr>
        <p:xfrm>
          <a:off x="537369" y="3775075"/>
          <a:ext cx="7620000" cy="1408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7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4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7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OS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경로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Mac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2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/Library/Fonts 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또는</a:t>
                      </a:r>
                      <a:r>
                        <a:rPr sz="1600" b="1" spc="-6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~/Library/Fonts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40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Ubuntu</a:t>
                      </a:r>
                      <a:endParaRPr sz="1600" b="1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7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/usr/share/fonts </a:t>
                      </a:r>
                      <a:r>
                        <a:rPr sz="1600" b="1" spc="-12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또는</a:t>
                      </a:r>
                      <a:r>
                        <a:rPr sz="1600" b="1" spc="-95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 </a:t>
                      </a:r>
                      <a:r>
                        <a:rPr sz="1600" b="1" dirty="0">
                          <a:solidFill>
                            <a:srgbClr val="231F20"/>
                          </a:solidFill>
                          <a:latin typeface="+mn-ea"/>
                          <a:ea typeface="+mn-ea"/>
                          <a:cs typeface="Arial Unicode MS"/>
                        </a:rPr>
                        <a:t>~/.fonts</a:t>
                      </a:r>
                      <a:endParaRPr sz="1600" b="1" dirty="0">
                        <a:latin typeface="+mn-ea"/>
                        <a:ea typeface="+mn-ea"/>
                        <a:cs typeface="Arial Unicode MS"/>
                      </a:endParaRPr>
                    </a:p>
                  </a:txBody>
                  <a:tcPr marL="0" marR="0" marT="78516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14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383462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17475"/>
            <a:ext cx="9601199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file: </a:t>
            </a:r>
            <a:r>
              <a:rPr lang="ko-KR" altLang="en-US" dirty="0" smtClean="0"/>
              <a:t>src/ch7/font_draw.py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os</a:t>
            </a:r>
            <a:r>
              <a:rPr lang="ko-KR" altLang="en-US" dirty="0"/>
              <a:t>, </a:t>
            </a:r>
            <a:r>
              <a:rPr lang="ko-KR" altLang="en-US" dirty="0" err="1"/>
              <a:t>glob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PIL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Image</a:t>
            </a:r>
            <a:r>
              <a:rPr lang="ko-KR" altLang="en-US" dirty="0"/>
              <a:t>, </a:t>
            </a:r>
            <a:r>
              <a:rPr lang="ko-KR" altLang="en-US" dirty="0" err="1"/>
              <a:t>ImageDraw</a:t>
            </a:r>
            <a:r>
              <a:rPr lang="ko-KR" altLang="en-US" dirty="0"/>
              <a:t>, </a:t>
            </a:r>
            <a:r>
              <a:rPr lang="ko-KR" altLang="en-US" dirty="0" err="1"/>
              <a:t>ImageFont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numpy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np</a:t>
            </a:r>
            <a:endParaRPr lang="ko-KR" altLang="en-US" dirty="0"/>
          </a:p>
          <a:p>
            <a:r>
              <a:rPr lang="ko-KR" altLang="en-US" dirty="0" err="1"/>
              <a:t>import</a:t>
            </a:r>
            <a:r>
              <a:rPr lang="ko-KR" altLang="en-US" dirty="0"/>
              <a:t> cv2, </a:t>
            </a:r>
            <a:r>
              <a:rPr lang="ko-KR" altLang="en-US" dirty="0" err="1"/>
              <a:t>random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# 크기 지정하기</a:t>
            </a:r>
          </a:p>
          <a:p>
            <a:r>
              <a:rPr lang="ko-KR" altLang="en-US" dirty="0" err="1"/>
              <a:t>image_size</a:t>
            </a:r>
            <a:r>
              <a:rPr lang="ko-KR" altLang="en-US" dirty="0"/>
              <a:t> = 28		# </a:t>
            </a:r>
            <a:r>
              <a:rPr lang="ko-KR" altLang="en-US" dirty="0" err="1"/>
              <a:t>MNIST와</a:t>
            </a:r>
            <a:r>
              <a:rPr lang="ko-KR" altLang="en-US" dirty="0"/>
              <a:t> 같은 크기</a:t>
            </a:r>
          </a:p>
          <a:p>
            <a:r>
              <a:rPr lang="ko-KR" altLang="en-US" dirty="0" smtClean="0"/>
              <a:t># </a:t>
            </a:r>
            <a:r>
              <a:rPr lang="ko-KR" altLang="en-US" dirty="0"/>
              <a:t>폰트 설정하기</a:t>
            </a:r>
          </a:p>
          <a:p>
            <a:r>
              <a:rPr lang="ko-KR" altLang="en-US" dirty="0" err="1"/>
              <a:t>ttf_list</a:t>
            </a:r>
            <a:r>
              <a:rPr lang="ko-KR" altLang="en-US" dirty="0"/>
              <a:t> = </a:t>
            </a:r>
            <a:r>
              <a:rPr lang="ko-KR" altLang="en-US" dirty="0" err="1"/>
              <a:t>glob.glob</a:t>
            </a:r>
            <a:r>
              <a:rPr lang="ko-KR" altLang="en-US" dirty="0"/>
              <a:t>("/</a:t>
            </a:r>
            <a:r>
              <a:rPr lang="ko-KR" altLang="en-US" dirty="0" err="1"/>
              <a:t>Library</a:t>
            </a:r>
            <a:r>
              <a:rPr lang="ko-KR" altLang="en-US" dirty="0"/>
              <a:t>/</a:t>
            </a:r>
            <a:r>
              <a:rPr lang="ko-KR" altLang="en-US" dirty="0" err="1"/>
              <a:t>Fonts</a:t>
            </a:r>
            <a:r>
              <a:rPr lang="ko-KR" altLang="en-US" dirty="0"/>
              <a:t>/*.</a:t>
            </a:r>
            <a:r>
              <a:rPr lang="ko-KR" altLang="en-US" dirty="0" err="1"/>
              <a:t>ttf</a:t>
            </a:r>
            <a:r>
              <a:rPr lang="ko-KR" altLang="en-US" dirty="0"/>
              <a:t>")	# Mac</a:t>
            </a:r>
          </a:p>
          <a:p>
            <a:r>
              <a:rPr lang="ko-KR" altLang="en-US" dirty="0" err="1"/>
              <a:t>ttf_list</a:t>
            </a:r>
            <a:r>
              <a:rPr lang="ko-KR" altLang="en-US" dirty="0"/>
              <a:t> += </a:t>
            </a:r>
            <a:r>
              <a:rPr lang="ko-KR" altLang="en-US" dirty="0" err="1"/>
              <a:t>glob.glob</a:t>
            </a:r>
            <a:r>
              <a:rPr lang="ko-KR" altLang="en-US" dirty="0"/>
              <a:t>("~/</a:t>
            </a:r>
            <a:r>
              <a:rPr lang="ko-KR" altLang="en-US" dirty="0" err="1"/>
              <a:t>Library</a:t>
            </a:r>
            <a:r>
              <a:rPr lang="ko-KR" altLang="en-US" dirty="0"/>
              <a:t>/</a:t>
            </a:r>
            <a:r>
              <a:rPr lang="ko-KR" altLang="en-US" dirty="0" err="1"/>
              <a:t>Fonts</a:t>
            </a:r>
            <a:r>
              <a:rPr lang="ko-KR" altLang="en-US" dirty="0"/>
              <a:t>/*.</a:t>
            </a:r>
            <a:r>
              <a:rPr lang="ko-KR" altLang="en-US" dirty="0" err="1"/>
              <a:t>ttf</a:t>
            </a:r>
            <a:r>
              <a:rPr lang="ko-KR" altLang="en-US" dirty="0"/>
              <a:t>")	# Mac</a:t>
            </a:r>
          </a:p>
          <a:p>
            <a:r>
              <a:rPr lang="ko-KR" altLang="en-US" dirty="0" err="1"/>
              <a:t>ttf_list</a:t>
            </a:r>
            <a:r>
              <a:rPr lang="ko-KR" altLang="en-US" dirty="0"/>
              <a:t> += </a:t>
            </a:r>
            <a:r>
              <a:rPr lang="ko-KR" altLang="en-US" dirty="0" err="1"/>
              <a:t>glob.glob</a:t>
            </a:r>
            <a:r>
              <a:rPr lang="ko-KR" altLang="en-US" dirty="0"/>
              <a:t>("/</a:t>
            </a:r>
            <a:r>
              <a:rPr lang="ko-KR" altLang="en-US" dirty="0" err="1"/>
              <a:t>usr</a:t>
            </a:r>
            <a:r>
              <a:rPr lang="ko-KR" altLang="en-US" dirty="0"/>
              <a:t>/</a:t>
            </a:r>
            <a:r>
              <a:rPr lang="ko-KR" altLang="en-US" dirty="0" err="1"/>
              <a:t>share</a:t>
            </a:r>
            <a:r>
              <a:rPr lang="ko-KR" altLang="en-US" dirty="0"/>
              <a:t>/</a:t>
            </a:r>
            <a:r>
              <a:rPr lang="ko-KR" altLang="en-US" dirty="0" err="1"/>
              <a:t>fonts</a:t>
            </a:r>
            <a:r>
              <a:rPr lang="ko-KR" altLang="en-US" dirty="0"/>
              <a:t>/*.</a:t>
            </a:r>
            <a:r>
              <a:rPr lang="ko-KR" altLang="en-US" dirty="0" err="1"/>
              <a:t>ttf</a:t>
            </a:r>
            <a:r>
              <a:rPr lang="ko-KR" altLang="en-US" dirty="0"/>
              <a:t>")	# </a:t>
            </a:r>
            <a:r>
              <a:rPr lang="ko-KR" altLang="en-US" dirty="0" err="1"/>
              <a:t>Ubuntu</a:t>
            </a:r>
            <a:endParaRPr lang="ko-KR" altLang="en-US" dirty="0"/>
          </a:p>
          <a:p>
            <a:r>
              <a:rPr lang="ko-KR" altLang="en-US" dirty="0" err="1"/>
              <a:t>ttf_list</a:t>
            </a:r>
            <a:r>
              <a:rPr lang="ko-KR" altLang="en-US" dirty="0"/>
              <a:t> += </a:t>
            </a:r>
            <a:r>
              <a:rPr lang="ko-KR" altLang="en-US" dirty="0" err="1"/>
              <a:t>glob.glob</a:t>
            </a:r>
            <a:r>
              <a:rPr lang="ko-KR" altLang="en-US" dirty="0"/>
              <a:t>("~/.</a:t>
            </a:r>
            <a:r>
              <a:rPr lang="ko-KR" altLang="en-US" dirty="0" err="1"/>
              <a:t>fonts</a:t>
            </a:r>
            <a:r>
              <a:rPr lang="ko-KR" altLang="en-US" dirty="0"/>
              <a:t>/*.</a:t>
            </a:r>
            <a:r>
              <a:rPr lang="ko-KR" altLang="en-US" dirty="0" err="1"/>
              <a:t>ttf</a:t>
            </a:r>
            <a:r>
              <a:rPr lang="ko-KR" altLang="en-US" dirty="0"/>
              <a:t>")		# </a:t>
            </a:r>
            <a:r>
              <a:rPr lang="ko-KR" altLang="en-US" dirty="0" err="1"/>
              <a:t>Ubuntu</a:t>
            </a:r>
            <a:endParaRPr lang="ko-KR" altLang="en-US" dirty="0"/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font</a:t>
            </a:r>
            <a:r>
              <a:rPr lang="ko-KR" altLang="en-US" dirty="0"/>
              <a:t> </a:t>
            </a:r>
            <a:r>
              <a:rPr lang="ko-KR" altLang="en-US" dirty="0" err="1"/>
              <a:t>count</a:t>
            </a:r>
            <a:r>
              <a:rPr lang="ko-KR" altLang="en-US" dirty="0"/>
              <a:t>=",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ttf_list</a:t>
            </a:r>
            <a:r>
              <a:rPr lang="ko-KR" altLang="en-US" dirty="0"/>
              <a:t>))</a:t>
            </a:r>
          </a:p>
          <a:p>
            <a:endParaRPr lang="ko-KR" altLang="en-US" dirty="0"/>
          </a:p>
          <a:p>
            <a:r>
              <a:rPr lang="ko-KR" altLang="en-US" dirty="0"/>
              <a:t># 중앙에 문자 그리기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draw_text</a:t>
            </a:r>
            <a:r>
              <a:rPr lang="ko-KR" altLang="en-US" dirty="0"/>
              <a:t>(</a:t>
            </a:r>
            <a:r>
              <a:rPr lang="ko-KR" altLang="en-US" dirty="0" err="1"/>
              <a:t>im</a:t>
            </a:r>
            <a:r>
              <a:rPr lang="ko-KR" altLang="en-US" dirty="0"/>
              <a:t>, </a:t>
            </a:r>
            <a:r>
              <a:rPr lang="ko-KR" altLang="en-US" dirty="0" err="1"/>
              <a:t>font</a:t>
            </a:r>
            <a:r>
              <a:rPr lang="ko-KR" altLang="en-US" dirty="0"/>
              <a:t>, </a:t>
            </a:r>
            <a:r>
              <a:rPr lang="ko-KR" altLang="en-US" dirty="0" err="1"/>
              <a:t>text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dr</a:t>
            </a:r>
            <a:r>
              <a:rPr lang="ko-KR" altLang="en-US" dirty="0"/>
              <a:t> = </a:t>
            </a:r>
            <a:r>
              <a:rPr lang="ko-KR" altLang="en-US" dirty="0" err="1"/>
              <a:t>ImageDraw.Draw</a:t>
            </a:r>
            <a:r>
              <a:rPr lang="ko-KR" altLang="en-US" dirty="0"/>
              <a:t>(</a:t>
            </a:r>
            <a:r>
              <a:rPr lang="ko-KR" altLang="en-US" dirty="0" err="1"/>
              <a:t>im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im_sz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im.size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fo_sz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font.getsize</a:t>
            </a:r>
            <a:r>
              <a:rPr lang="ko-KR" altLang="en-US" dirty="0"/>
              <a:t>(</a:t>
            </a:r>
            <a:r>
              <a:rPr lang="ko-KR" altLang="en-US" dirty="0" err="1"/>
              <a:t>text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xy</a:t>
            </a:r>
            <a:r>
              <a:rPr lang="ko-KR" altLang="en-US" dirty="0"/>
              <a:t> = (</a:t>
            </a:r>
            <a:r>
              <a:rPr lang="ko-KR" altLang="en-US" dirty="0" err="1"/>
              <a:t>im_sz</a:t>
            </a:r>
            <a:r>
              <a:rPr lang="ko-KR" altLang="en-US" dirty="0"/>
              <a:t> - </a:t>
            </a:r>
            <a:r>
              <a:rPr lang="ko-KR" altLang="en-US" dirty="0" err="1"/>
              <a:t>fo_sz</a:t>
            </a:r>
            <a:r>
              <a:rPr lang="ko-KR" altLang="en-US" dirty="0"/>
              <a:t>) / 2</a:t>
            </a:r>
          </a:p>
          <a:p>
            <a:r>
              <a:rPr lang="ko-KR" altLang="en-US" dirty="0"/>
              <a:t>	# </a:t>
            </a:r>
            <a:r>
              <a:rPr lang="ko-KR" altLang="en-US" dirty="0" err="1"/>
              <a:t>print</a:t>
            </a:r>
            <a:r>
              <a:rPr lang="ko-KR" altLang="en-US" dirty="0"/>
              <a:t>(</a:t>
            </a:r>
            <a:r>
              <a:rPr lang="ko-KR" altLang="en-US" dirty="0" err="1"/>
              <a:t>im_sz</a:t>
            </a:r>
            <a:r>
              <a:rPr lang="ko-KR" altLang="en-US" dirty="0"/>
              <a:t>, </a:t>
            </a:r>
            <a:r>
              <a:rPr lang="ko-KR" altLang="en-US" dirty="0" err="1"/>
              <a:t>fo_sz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dr.text</a:t>
            </a:r>
            <a:r>
              <a:rPr lang="ko-KR" altLang="en-US" dirty="0"/>
              <a:t>(</a:t>
            </a:r>
            <a:r>
              <a:rPr lang="ko-KR" altLang="en-US" dirty="0" err="1"/>
              <a:t>xy</a:t>
            </a:r>
            <a:r>
              <a:rPr lang="ko-KR" altLang="en-US" dirty="0"/>
              <a:t>, </a:t>
            </a:r>
            <a:r>
              <a:rPr lang="ko-KR" altLang="en-US" dirty="0" err="1"/>
              <a:t>text</a:t>
            </a:r>
            <a:r>
              <a:rPr lang="ko-KR" altLang="en-US" dirty="0"/>
              <a:t>, </a:t>
            </a:r>
            <a:r>
              <a:rPr lang="ko-KR" altLang="en-US" dirty="0" err="1"/>
              <a:t>font</a:t>
            </a:r>
            <a:r>
              <a:rPr lang="ko-KR" altLang="en-US" dirty="0"/>
              <a:t>=</a:t>
            </a:r>
            <a:r>
              <a:rPr lang="ko-KR" altLang="en-US" dirty="0" err="1"/>
              <a:t>font</a:t>
            </a:r>
            <a:r>
              <a:rPr lang="ko-KR" altLang="en-US" dirty="0"/>
              <a:t>, </a:t>
            </a:r>
            <a:r>
              <a:rPr lang="ko-KR" altLang="en-US" dirty="0" err="1"/>
              <a:t>fill</a:t>
            </a:r>
            <a:r>
              <a:rPr lang="ko-KR" altLang="en-US" dirty="0"/>
              <a:t>=(255</a:t>
            </a:r>
            <a:r>
              <a:rPr lang="ko-KR" altLang="en-US" dirty="0" smtClean="0"/>
              <a:t>))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/>
              <a:t># 샘플 이미지를 출력할 폴더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not</a:t>
            </a:r>
            <a:r>
              <a:rPr lang="ko-KR" altLang="en-US" dirty="0"/>
              <a:t> </a:t>
            </a:r>
            <a:r>
              <a:rPr lang="ko-KR" altLang="en-US" dirty="0" err="1"/>
              <a:t>os.path.exists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num</a:t>
            </a:r>
            <a:r>
              <a:rPr lang="ko-KR" altLang="en-US" dirty="0"/>
              <a:t>"): </a:t>
            </a:r>
            <a:r>
              <a:rPr lang="ko-KR" altLang="en-US" dirty="0" err="1"/>
              <a:t>os.makedires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num</a:t>
            </a:r>
            <a:r>
              <a:rPr lang="ko-KR" altLang="en-US" dirty="0" smtClean="0"/>
              <a:t>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7649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166172"/>
            <a:ext cx="9601199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 </a:t>
            </a:r>
            <a:r>
              <a:rPr lang="ko-KR" altLang="en-US" dirty="0"/>
              <a:t>회전하거나 확대해서 데이터 늘리기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gen_image</a:t>
            </a:r>
            <a:r>
              <a:rPr lang="ko-KR" altLang="en-US" dirty="0"/>
              <a:t>(</a:t>
            </a:r>
            <a:r>
              <a:rPr lang="ko-KR" altLang="en-US" dirty="0" err="1"/>
              <a:t>base_im</a:t>
            </a:r>
            <a:r>
              <a:rPr lang="ko-KR" altLang="en-US" dirty="0"/>
              <a:t>, </a:t>
            </a:r>
            <a:r>
              <a:rPr lang="ko-KR" altLang="en-US" dirty="0" err="1"/>
              <a:t>no</a:t>
            </a:r>
            <a:r>
              <a:rPr lang="ko-KR" altLang="en-US" dirty="0"/>
              <a:t>, </a:t>
            </a:r>
            <a:r>
              <a:rPr lang="ko-KR" altLang="en-US" dirty="0" err="1"/>
              <a:t>font_name</a:t>
            </a:r>
            <a:r>
              <a:rPr lang="ko-KR" altLang="en-US" dirty="0"/>
              <a:t>):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ang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(-20, 20, 2):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sub_im</a:t>
            </a:r>
            <a:r>
              <a:rPr lang="ko-KR" altLang="en-US" dirty="0"/>
              <a:t> = </a:t>
            </a:r>
            <a:r>
              <a:rPr lang="ko-KR" altLang="en-US" dirty="0" err="1"/>
              <a:t>base_im.rotate</a:t>
            </a:r>
            <a:r>
              <a:rPr lang="ko-KR" altLang="en-US" dirty="0"/>
              <a:t>(</a:t>
            </a:r>
            <a:r>
              <a:rPr lang="ko-KR" altLang="en-US" dirty="0" err="1"/>
              <a:t>ang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np.asarray</a:t>
            </a:r>
            <a:r>
              <a:rPr lang="ko-KR" altLang="en-US" dirty="0"/>
              <a:t>(</a:t>
            </a:r>
            <a:r>
              <a:rPr lang="ko-KR" altLang="en-US" dirty="0" err="1"/>
              <a:t>sub_im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no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w</a:t>
            </a:r>
            <a:r>
              <a:rPr lang="ko-KR" altLang="en-US" dirty="0"/>
              <a:t> = </a:t>
            </a:r>
            <a:r>
              <a:rPr lang="ko-KR" altLang="en-US" dirty="0" err="1"/>
              <a:t>image_size</a:t>
            </a:r>
            <a:endParaRPr lang="ko-KR" altLang="en-US" dirty="0"/>
          </a:p>
          <a:p>
            <a:r>
              <a:rPr lang="ko-KR" altLang="en-US" dirty="0"/>
              <a:t>		# 조금씩 확대하기</a:t>
            </a:r>
          </a:p>
          <a:p>
            <a:r>
              <a:rPr lang="ko-KR" altLang="en-US" dirty="0"/>
              <a:t>		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(8, 15, 3):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size</a:t>
            </a:r>
            <a:r>
              <a:rPr lang="ko-KR" altLang="en-US" dirty="0"/>
              <a:t> = </a:t>
            </a:r>
            <a:r>
              <a:rPr lang="ko-KR" altLang="en-US" dirty="0" err="1"/>
              <a:t>round</a:t>
            </a:r>
            <a:r>
              <a:rPr lang="ko-KR" altLang="en-US" dirty="0"/>
              <a:t>((</a:t>
            </a:r>
            <a:r>
              <a:rPr lang="ko-KR" altLang="en-US" dirty="0" err="1"/>
              <a:t>r</a:t>
            </a:r>
            <a:r>
              <a:rPr lang="ko-KR" altLang="en-US" dirty="0"/>
              <a:t>/10) * </a:t>
            </a:r>
            <a:r>
              <a:rPr lang="ko-KR" altLang="en-US" dirty="0" err="1"/>
              <a:t>image_size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im2 = cv2.resize(</a:t>
            </a:r>
            <a:r>
              <a:rPr lang="ko-KR" altLang="en-US" dirty="0" err="1"/>
              <a:t>data</a:t>
            </a:r>
            <a:r>
              <a:rPr lang="ko-KR" altLang="en-US" dirty="0"/>
              <a:t>, (</a:t>
            </a:r>
            <a:r>
              <a:rPr lang="ko-KR" altLang="en-US" dirty="0" err="1"/>
              <a:t>size</a:t>
            </a:r>
            <a:r>
              <a:rPr lang="ko-KR" altLang="en-US" dirty="0"/>
              <a:t>, </a:t>
            </a:r>
            <a:r>
              <a:rPr lang="ko-KR" altLang="en-US" dirty="0" err="1"/>
              <a:t>size</a:t>
            </a:r>
            <a:r>
              <a:rPr lang="ko-KR" altLang="en-US" dirty="0"/>
              <a:t>), cv2.INTER_AREA)</a:t>
            </a:r>
          </a:p>
          <a:p>
            <a:r>
              <a:rPr lang="ko-KR" altLang="en-US" dirty="0"/>
              <a:t>			data2 = </a:t>
            </a:r>
            <a:r>
              <a:rPr lang="ko-KR" altLang="en-US" dirty="0" err="1"/>
              <a:t>np.asarray</a:t>
            </a:r>
            <a:r>
              <a:rPr lang="ko-KR" altLang="en-US" dirty="0"/>
              <a:t>(im2)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image_size</a:t>
            </a:r>
            <a:r>
              <a:rPr lang="ko-KR" altLang="en-US" dirty="0"/>
              <a:t> &gt; </a:t>
            </a:r>
            <a:r>
              <a:rPr lang="ko-KR" altLang="en-US" dirty="0" err="1"/>
              <a:t>size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x</a:t>
            </a:r>
            <a:r>
              <a:rPr lang="ko-KR" altLang="en-US" dirty="0"/>
              <a:t> = (</a:t>
            </a:r>
            <a:r>
              <a:rPr lang="ko-KR" altLang="en-US" dirty="0" err="1"/>
              <a:t>image_size</a:t>
            </a:r>
            <a:r>
              <a:rPr lang="ko-KR" altLang="en-US" dirty="0"/>
              <a:t> - </a:t>
            </a:r>
            <a:r>
              <a:rPr lang="ko-KR" altLang="en-US" dirty="0" err="1"/>
              <a:t>size</a:t>
            </a:r>
            <a:r>
              <a:rPr lang="ko-KR" altLang="en-US" dirty="0"/>
              <a:t>) // 2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data</a:t>
            </a:r>
            <a:r>
              <a:rPr lang="ko-KR" altLang="en-US" dirty="0"/>
              <a:t> = </a:t>
            </a:r>
            <a:r>
              <a:rPr lang="ko-KR" altLang="en-US" dirty="0" err="1"/>
              <a:t>np.zeros</a:t>
            </a:r>
            <a:r>
              <a:rPr lang="ko-KR" altLang="en-US" dirty="0"/>
              <a:t>((</a:t>
            </a:r>
            <a:r>
              <a:rPr lang="ko-KR" altLang="en-US" dirty="0" err="1"/>
              <a:t>image_size</a:t>
            </a:r>
            <a:r>
              <a:rPr lang="ko-KR" altLang="en-US" dirty="0"/>
              <a:t>, </a:t>
            </a:r>
            <a:r>
              <a:rPr lang="ko-KR" altLang="en-US" dirty="0" err="1"/>
              <a:t>image_size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data</a:t>
            </a:r>
            <a:r>
              <a:rPr lang="ko-KR" altLang="en-US" dirty="0"/>
              <a:t>[</a:t>
            </a:r>
            <a:r>
              <a:rPr lang="ko-KR" altLang="en-US" dirty="0" err="1"/>
              <a:t>x:x+size</a:t>
            </a:r>
            <a:r>
              <a:rPr lang="ko-KR" altLang="en-US" dirty="0"/>
              <a:t>, x:x+size] = data2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else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x</a:t>
            </a:r>
            <a:r>
              <a:rPr lang="ko-KR" altLang="en-US" dirty="0"/>
              <a:t> = (</a:t>
            </a:r>
            <a:r>
              <a:rPr lang="ko-KR" altLang="en-US" dirty="0" err="1"/>
              <a:t>size</a:t>
            </a:r>
            <a:r>
              <a:rPr lang="ko-KR" altLang="en-US" dirty="0"/>
              <a:t> - </a:t>
            </a:r>
            <a:r>
              <a:rPr lang="ko-KR" altLang="en-US" dirty="0" err="1"/>
              <a:t>image_size</a:t>
            </a:r>
            <a:r>
              <a:rPr lang="ko-KR" altLang="en-US" dirty="0"/>
              <a:t>) // 2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data</a:t>
            </a:r>
            <a:r>
              <a:rPr lang="ko-KR" altLang="en-US" dirty="0"/>
              <a:t> = data2[</a:t>
            </a:r>
            <a:r>
              <a:rPr lang="ko-KR" altLang="en-US" dirty="0" err="1"/>
              <a:t>x:x+w</a:t>
            </a:r>
            <a:r>
              <a:rPr lang="ko-KR" altLang="en-US" dirty="0"/>
              <a:t>, x:x+w]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no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random.randint</a:t>
            </a:r>
            <a:r>
              <a:rPr lang="ko-KR" altLang="en-US" dirty="0"/>
              <a:t>(0, 400) == 0:</a:t>
            </a:r>
          </a:p>
          <a:p>
            <a:r>
              <a:rPr lang="ko-KR" altLang="en-US" dirty="0"/>
              <a:t>				</a:t>
            </a:r>
            <a:r>
              <a:rPr lang="ko-KR" altLang="en-US" dirty="0" err="1"/>
              <a:t>fname</a:t>
            </a:r>
            <a:r>
              <a:rPr lang="ko-KR" altLang="en-US" dirty="0"/>
              <a:t> = "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num</a:t>
            </a:r>
            <a:r>
              <a:rPr lang="ko-KR" altLang="en-US" dirty="0"/>
              <a:t>/</a:t>
            </a:r>
            <a:r>
              <a:rPr lang="ko-KR" altLang="en-US" dirty="0" err="1"/>
              <a:t>n</a:t>
            </a:r>
            <a:r>
              <a:rPr lang="ko-KR" altLang="en-US" dirty="0"/>
              <a:t>-{0}-{1}-{2}.PNG".</a:t>
            </a:r>
            <a:r>
              <a:rPr lang="ko-KR" altLang="en-US" dirty="0" err="1"/>
              <a:t>format</a:t>
            </a:r>
            <a:r>
              <a:rPr lang="ko-KR" altLang="en-US" dirty="0"/>
              <a:t>(</a:t>
            </a:r>
          </a:p>
          <a:p>
            <a:r>
              <a:rPr lang="ko-KR" altLang="en-US" dirty="0"/>
              <a:t>					</a:t>
            </a:r>
            <a:r>
              <a:rPr lang="ko-KR" altLang="en-US" dirty="0" err="1"/>
              <a:t>font_name</a:t>
            </a:r>
            <a:r>
              <a:rPr lang="ko-KR" altLang="en-US" dirty="0"/>
              <a:t>, </a:t>
            </a:r>
            <a:r>
              <a:rPr lang="ko-KR" altLang="en-US" dirty="0" err="1"/>
              <a:t>no</a:t>
            </a:r>
            <a:r>
              <a:rPr lang="ko-KR" altLang="en-US" dirty="0"/>
              <a:t>, </a:t>
            </a:r>
            <a:r>
              <a:rPr lang="ko-KR" altLang="en-US" dirty="0" err="1"/>
              <a:t>ang</a:t>
            </a:r>
            <a:r>
              <a:rPr lang="ko-KR" altLang="en-US" dirty="0"/>
              <a:t>, </a:t>
            </a:r>
            <a:r>
              <a:rPr lang="ko-KR" altLang="en-US" dirty="0" err="1"/>
              <a:t>r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cv2.imwrite(</a:t>
            </a:r>
            <a:r>
              <a:rPr lang="ko-KR" altLang="en-US" dirty="0" err="1"/>
              <a:t>fname</a:t>
            </a:r>
            <a:r>
              <a:rPr lang="ko-KR" altLang="en-US" dirty="0"/>
              <a:t>, </a:t>
            </a:r>
            <a:r>
              <a:rPr lang="ko-KR" altLang="en-US" dirty="0" err="1"/>
              <a:t>data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2729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380365"/>
            <a:ext cx="9601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# </a:t>
            </a:r>
            <a:r>
              <a:rPr lang="ko-KR" altLang="en-US" dirty="0"/>
              <a:t>이미지 렌더링하기</a:t>
            </a:r>
          </a:p>
          <a:p>
            <a:r>
              <a:rPr lang="en-US" altLang="ko-KR" dirty="0"/>
              <a:t>X = []</a:t>
            </a:r>
          </a:p>
          <a:p>
            <a:r>
              <a:rPr lang="en-US" altLang="ko-KR" dirty="0"/>
              <a:t>Y = []</a:t>
            </a:r>
          </a:p>
          <a:p>
            <a:r>
              <a:rPr lang="en-US" altLang="ko-KR" dirty="0"/>
              <a:t>for path in </a:t>
            </a:r>
            <a:r>
              <a:rPr lang="en-US" altLang="ko-KR" dirty="0" err="1"/>
              <a:t>ttf_list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font_name</a:t>
            </a:r>
            <a:r>
              <a:rPr lang="en-US" altLang="ko-KR" dirty="0"/>
              <a:t> = </a:t>
            </a:r>
            <a:r>
              <a:rPr lang="en-US" altLang="ko-KR" dirty="0" err="1"/>
              <a:t>os.path.basename</a:t>
            </a:r>
            <a:r>
              <a:rPr lang="en-US" altLang="ko-KR" dirty="0"/>
              <a:t>(path)</a:t>
            </a:r>
          </a:p>
          <a:p>
            <a:r>
              <a:rPr lang="en-US" altLang="ko-KR" dirty="0"/>
              <a:t>	try: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fo</a:t>
            </a:r>
            <a:r>
              <a:rPr lang="en-US" altLang="ko-KR" dirty="0"/>
              <a:t> = </a:t>
            </a:r>
            <a:r>
              <a:rPr lang="en-US" altLang="ko-KR" dirty="0" err="1"/>
              <a:t>ImageFont.truetype</a:t>
            </a:r>
            <a:r>
              <a:rPr lang="en-US" altLang="ko-KR" dirty="0"/>
              <a:t>(path, size=100)</a:t>
            </a:r>
          </a:p>
          <a:p>
            <a:r>
              <a:rPr lang="en-US" altLang="ko-KR" dirty="0"/>
              <a:t>	except:</a:t>
            </a:r>
          </a:p>
          <a:p>
            <a:r>
              <a:rPr lang="en-US" altLang="ko-KR" dirty="0"/>
              <a:t>		continue</a:t>
            </a:r>
          </a:p>
          <a:p>
            <a:r>
              <a:rPr lang="en-US" altLang="ko-KR" dirty="0"/>
              <a:t>	for no in range(10):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im</a:t>
            </a:r>
            <a:r>
              <a:rPr lang="en-US" altLang="ko-KR" dirty="0"/>
              <a:t> = </a:t>
            </a:r>
            <a:r>
              <a:rPr lang="en-US" altLang="ko-KR" dirty="0" err="1"/>
              <a:t>Image.new</a:t>
            </a:r>
            <a:r>
              <a:rPr lang="en-US" altLang="ko-KR" dirty="0"/>
              <a:t>("L", (200, 200))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draw_text</a:t>
            </a:r>
            <a:r>
              <a:rPr lang="en-US" altLang="ko-KR" dirty="0"/>
              <a:t>(</a:t>
            </a:r>
            <a:r>
              <a:rPr lang="en-US" altLang="ko-KR" dirty="0" err="1"/>
              <a:t>im</a:t>
            </a:r>
            <a:r>
              <a:rPr lang="en-US" altLang="ko-KR" dirty="0"/>
              <a:t>, </a:t>
            </a:r>
            <a:r>
              <a:rPr lang="en-US" altLang="ko-KR" dirty="0" err="1"/>
              <a:t>fo</a:t>
            </a:r>
            <a:r>
              <a:rPr lang="en-US" altLang="ko-KR" dirty="0"/>
              <a:t>, </a:t>
            </a:r>
            <a:r>
              <a:rPr lang="en-US" altLang="ko-KR" dirty="0" err="1"/>
              <a:t>str</a:t>
            </a:r>
            <a:r>
              <a:rPr lang="en-US" altLang="ko-KR" dirty="0"/>
              <a:t>(no))</a:t>
            </a:r>
          </a:p>
          <a:p>
            <a:r>
              <a:rPr lang="en-US" altLang="ko-KR" dirty="0"/>
              <a:t>		# </a:t>
            </a:r>
            <a:r>
              <a:rPr lang="ko-KR" altLang="en-US" dirty="0"/>
              <a:t>폰트 렌더링 범위 추출하기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ima</a:t>
            </a:r>
            <a:r>
              <a:rPr lang="en-US" altLang="ko-KR" dirty="0"/>
              <a:t> = </a:t>
            </a:r>
            <a:r>
              <a:rPr lang="en-US" altLang="ko-KR" dirty="0" err="1"/>
              <a:t>np.asarray</a:t>
            </a:r>
            <a:r>
              <a:rPr lang="en-US" altLang="ko-KR" dirty="0"/>
              <a:t>(</a:t>
            </a:r>
            <a:r>
              <a:rPr lang="en-US" altLang="ko-KR" dirty="0" err="1"/>
              <a:t>im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	blur = cv2.GaussianBlur(</a:t>
            </a:r>
            <a:r>
              <a:rPr lang="en-US" altLang="ko-KR" dirty="0" err="1"/>
              <a:t>ima</a:t>
            </a:r>
            <a:r>
              <a:rPr lang="en-US" altLang="ko-KR" dirty="0"/>
              <a:t>, (5, 5), 0)		# </a:t>
            </a:r>
            <a:r>
              <a:rPr lang="ko-KR" altLang="en-US" dirty="0" err="1"/>
              <a:t>블러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th</a:t>
            </a:r>
            <a:r>
              <a:rPr lang="en-US" altLang="ko-KR" dirty="0"/>
              <a:t> = cv2.adaptiveThreshold(blur, 255, 1, 1, 11, 2) # 2</a:t>
            </a:r>
            <a:r>
              <a:rPr lang="ko-KR" altLang="en-US" dirty="0"/>
              <a:t>진 변환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contours = cv2.findContours(</a:t>
            </a:r>
            <a:r>
              <a:rPr lang="en-US" altLang="ko-KR" dirty="0" err="1"/>
              <a:t>th</a:t>
            </a:r>
            <a:r>
              <a:rPr lang="en-US" altLang="ko-KR" dirty="0"/>
              <a:t>, cv2.RETR_EXTERNAL,</a:t>
            </a:r>
          </a:p>
          <a:p>
            <a:r>
              <a:rPr lang="en-US" altLang="ko-KR" dirty="0"/>
              <a:t>			cv2.CHAIN_APPROX_NONE)[1]</a:t>
            </a:r>
          </a:p>
          <a:p>
            <a:r>
              <a:rPr lang="en-US" altLang="ko-KR" dirty="0"/>
              <a:t>		for </a:t>
            </a:r>
            <a:r>
              <a:rPr lang="en-US" altLang="ko-KR" dirty="0" err="1"/>
              <a:t>cnt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			x, y, w, h = cv2.boundingRect(</a:t>
            </a:r>
            <a:r>
              <a:rPr lang="en-US" altLang="ko-KR" dirty="0" err="1"/>
              <a:t>cnt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		if w &lt; 10 or h &lt; 10: continue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3193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66422"/>
            <a:ext cx="9601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		</a:t>
            </a:r>
            <a:r>
              <a:rPr lang="ko-KR" altLang="en-US" dirty="0" err="1"/>
              <a:t>num</a:t>
            </a:r>
            <a:r>
              <a:rPr lang="ko-KR" altLang="en-US" dirty="0"/>
              <a:t> = </a:t>
            </a:r>
            <a:r>
              <a:rPr lang="ko-KR" altLang="en-US" dirty="0" err="1"/>
              <a:t>ima</a:t>
            </a:r>
            <a:r>
              <a:rPr lang="ko-KR" altLang="en-US" dirty="0"/>
              <a:t>[</a:t>
            </a:r>
            <a:r>
              <a:rPr lang="ko-KR" altLang="en-US" dirty="0" err="1"/>
              <a:t>y:y+h</a:t>
            </a:r>
            <a:r>
              <a:rPr lang="ko-KR" altLang="en-US" dirty="0"/>
              <a:t>, x:x+w] # 부분 이미지 추출하기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ww</a:t>
            </a:r>
            <a:r>
              <a:rPr lang="ko-KR" altLang="en-US" dirty="0"/>
              <a:t> = </a:t>
            </a:r>
            <a:r>
              <a:rPr lang="ko-KR" altLang="en-US" dirty="0" err="1"/>
              <a:t>w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w</a:t>
            </a:r>
            <a:r>
              <a:rPr lang="ko-KR" altLang="en-US" dirty="0"/>
              <a:t> &gt; </a:t>
            </a:r>
            <a:r>
              <a:rPr lang="ko-KR" altLang="en-US" dirty="0" err="1"/>
              <a:t>h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h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ko-KR" altLang="en-US" dirty="0" err="1"/>
              <a:t>wx</a:t>
            </a:r>
            <a:r>
              <a:rPr lang="ko-KR" altLang="en-US" dirty="0"/>
              <a:t> = (</a:t>
            </a:r>
            <a:r>
              <a:rPr lang="ko-KR" altLang="en-US" dirty="0" err="1"/>
              <a:t>ww</a:t>
            </a:r>
            <a:r>
              <a:rPr lang="ko-KR" altLang="en-US" dirty="0"/>
              <a:t> - </a:t>
            </a:r>
            <a:r>
              <a:rPr lang="ko-KR" altLang="en-US" dirty="0" err="1"/>
              <a:t>w</a:t>
            </a:r>
            <a:r>
              <a:rPr lang="ko-KR" altLang="en-US" dirty="0"/>
              <a:t>) // 2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wy</a:t>
            </a:r>
            <a:r>
              <a:rPr lang="ko-KR" altLang="en-US" dirty="0"/>
              <a:t> = (</a:t>
            </a:r>
            <a:r>
              <a:rPr lang="ko-KR" altLang="en-US" dirty="0" err="1"/>
              <a:t>ww</a:t>
            </a:r>
            <a:r>
              <a:rPr lang="ko-KR" altLang="en-US" dirty="0"/>
              <a:t> - </a:t>
            </a:r>
            <a:r>
              <a:rPr lang="ko-KR" altLang="en-US" dirty="0" err="1"/>
              <a:t>h</a:t>
            </a:r>
            <a:r>
              <a:rPr lang="ko-KR" altLang="en-US" dirty="0"/>
              <a:t>) // 2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spc</a:t>
            </a:r>
            <a:r>
              <a:rPr lang="ko-KR" altLang="en-US" dirty="0"/>
              <a:t> = </a:t>
            </a:r>
            <a:r>
              <a:rPr lang="ko-KR" altLang="en-US" dirty="0" err="1"/>
              <a:t>np.zeros</a:t>
            </a:r>
            <a:r>
              <a:rPr lang="ko-KR" altLang="en-US" dirty="0"/>
              <a:t>((</a:t>
            </a:r>
            <a:r>
              <a:rPr lang="ko-KR" altLang="en-US" dirty="0" err="1"/>
              <a:t>ww</a:t>
            </a:r>
            <a:r>
              <a:rPr lang="ko-KR" altLang="en-US" dirty="0"/>
              <a:t>, </a:t>
            </a:r>
            <a:r>
              <a:rPr lang="ko-KR" altLang="en-US" dirty="0" err="1"/>
              <a:t>ww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spc</a:t>
            </a:r>
            <a:r>
              <a:rPr lang="ko-KR" altLang="en-US" dirty="0"/>
              <a:t>[</a:t>
            </a:r>
            <a:r>
              <a:rPr lang="ko-KR" altLang="en-US" dirty="0" err="1"/>
              <a:t>wy:wy+h</a:t>
            </a:r>
            <a:r>
              <a:rPr lang="ko-KR" altLang="en-US" dirty="0"/>
              <a:t>, </a:t>
            </a:r>
            <a:r>
              <a:rPr lang="ko-KR" altLang="en-US" dirty="0" err="1"/>
              <a:t>wx:wx+w</a:t>
            </a:r>
            <a:r>
              <a:rPr lang="ko-KR" altLang="en-US" dirty="0"/>
              <a:t>] = </a:t>
            </a:r>
            <a:r>
              <a:rPr lang="ko-KR" altLang="en-US" dirty="0" err="1"/>
              <a:t>num</a:t>
            </a:r>
            <a:r>
              <a:rPr lang="ko-KR" altLang="en-US" dirty="0"/>
              <a:t> # 중앙에 복사하기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num</a:t>
            </a:r>
            <a:r>
              <a:rPr lang="ko-KR" altLang="en-US" dirty="0"/>
              <a:t> = cv2.resize(</a:t>
            </a:r>
            <a:r>
              <a:rPr lang="ko-KR" altLang="en-US" dirty="0" err="1"/>
              <a:t>spc</a:t>
            </a:r>
            <a:r>
              <a:rPr lang="ko-KR" altLang="en-US" dirty="0"/>
              <a:t>, (</a:t>
            </a:r>
            <a:r>
              <a:rPr lang="ko-KR" altLang="en-US" dirty="0" err="1"/>
              <a:t>image_size</a:t>
            </a:r>
            <a:r>
              <a:rPr lang="ko-KR" altLang="en-US" dirty="0"/>
              <a:t>, </a:t>
            </a:r>
            <a:r>
              <a:rPr lang="ko-KR" altLang="en-US" dirty="0" err="1"/>
              <a:t>image_size</a:t>
            </a:r>
            <a:r>
              <a:rPr lang="ko-KR" altLang="en-US" dirty="0"/>
              <a:t>), cv2.INTER_AREA)</a:t>
            </a:r>
          </a:p>
          <a:p>
            <a:r>
              <a:rPr lang="ko-KR" altLang="en-US" dirty="0"/>
              <a:t>			# 표준 상태를 데이터에 추가하기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X.append</a:t>
            </a:r>
            <a:r>
              <a:rPr lang="ko-KR" altLang="en-US" dirty="0"/>
              <a:t>(</a:t>
            </a:r>
            <a:r>
              <a:rPr lang="ko-KR" altLang="en-US" dirty="0" err="1"/>
              <a:t>num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Y.append</a:t>
            </a:r>
            <a:r>
              <a:rPr lang="ko-KR" altLang="en-US" dirty="0"/>
              <a:t>(</a:t>
            </a:r>
            <a:r>
              <a:rPr lang="ko-KR" altLang="en-US" dirty="0" err="1"/>
              <a:t>no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			# 조금씩 회전하기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base_im</a:t>
            </a:r>
            <a:r>
              <a:rPr lang="ko-KR" altLang="en-US" dirty="0"/>
              <a:t> = </a:t>
            </a:r>
            <a:r>
              <a:rPr lang="ko-KR" altLang="en-US" dirty="0" err="1"/>
              <a:t>Image.fromarray</a:t>
            </a:r>
            <a:r>
              <a:rPr lang="ko-KR" altLang="en-US" dirty="0"/>
              <a:t>(np.uint8(</a:t>
            </a:r>
            <a:r>
              <a:rPr lang="ko-KR" altLang="en-US" dirty="0" err="1"/>
              <a:t>num</a:t>
            </a:r>
            <a:r>
              <a:rPr lang="ko-KR" altLang="en-US" dirty="0"/>
              <a:t>))</a:t>
            </a:r>
          </a:p>
          <a:p>
            <a:r>
              <a:rPr lang="ko-KR" altLang="en-US" dirty="0"/>
              <a:t>			</a:t>
            </a:r>
            <a:r>
              <a:rPr lang="ko-KR" altLang="en-US" dirty="0" err="1"/>
              <a:t>gen_image</a:t>
            </a:r>
            <a:r>
              <a:rPr lang="ko-KR" altLang="en-US" dirty="0"/>
              <a:t>(</a:t>
            </a:r>
            <a:r>
              <a:rPr lang="ko-KR" altLang="en-US" dirty="0" err="1"/>
              <a:t>base_im</a:t>
            </a:r>
            <a:r>
              <a:rPr lang="ko-KR" altLang="en-US" dirty="0"/>
              <a:t>, </a:t>
            </a:r>
            <a:r>
              <a:rPr lang="ko-KR" altLang="en-US" dirty="0" err="1"/>
              <a:t>no</a:t>
            </a:r>
            <a:r>
              <a:rPr lang="ko-KR" altLang="en-US" dirty="0"/>
              <a:t>, </a:t>
            </a:r>
            <a:r>
              <a:rPr lang="ko-KR" altLang="en-US" dirty="0" err="1"/>
              <a:t>font_name</a:t>
            </a:r>
            <a:r>
              <a:rPr lang="ko-KR" altLang="en-US" dirty="0"/>
              <a:t>)</a:t>
            </a:r>
          </a:p>
          <a:p>
            <a:endParaRPr lang="ko-KR" altLang="en-US" dirty="0"/>
          </a:p>
          <a:p>
            <a:r>
              <a:rPr lang="ko-KR" altLang="en-US" dirty="0" err="1"/>
              <a:t>X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X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Y</a:t>
            </a:r>
            <a:r>
              <a:rPr lang="ko-KR" altLang="en-US" dirty="0"/>
              <a:t> = </a:t>
            </a:r>
            <a:r>
              <a:rPr lang="ko-KR" altLang="en-US" dirty="0" err="1"/>
              <a:t>np.array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np.savez</a:t>
            </a:r>
            <a:r>
              <a:rPr lang="ko-KR" altLang="en-US" dirty="0"/>
              <a:t>("./</a:t>
            </a:r>
            <a:r>
              <a:rPr lang="ko-KR" altLang="en-US" dirty="0" err="1"/>
              <a:t>image</a:t>
            </a:r>
            <a:r>
              <a:rPr lang="ko-KR" altLang="en-US" dirty="0"/>
              <a:t>/</a:t>
            </a:r>
            <a:r>
              <a:rPr lang="ko-KR" altLang="en-US" dirty="0" err="1"/>
              <a:t>font_draw.npz</a:t>
            </a:r>
            <a:r>
              <a:rPr lang="ko-KR" altLang="en-US" dirty="0"/>
              <a:t>", </a:t>
            </a:r>
            <a:r>
              <a:rPr lang="ko-KR" altLang="en-US" dirty="0" err="1"/>
              <a:t>x</a:t>
            </a:r>
            <a:r>
              <a:rPr lang="ko-KR" altLang="en-US" dirty="0"/>
              <a:t>=</a:t>
            </a:r>
            <a:r>
              <a:rPr lang="ko-KR" altLang="en-US" dirty="0" err="1"/>
              <a:t>X</a:t>
            </a:r>
            <a:r>
              <a:rPr lang="ko-KR" altLang="en-US" dirty="0"/>
              <a:t>, </a:t>
            </a:r>
            <a:r>
              <a:rPr lang="ko-KR" altLang="en-US" dirty="0" err="1"/>
              <a:t>y</a:t>
            </a:r>
            <a:r>
              <a:rPr lang="ko-KR" altLang="en-US" dirty="0"/>
              <a:t>=</a:t>
            </a:r>
            <a:r>
              <a:rPr lang="ko-KR" altLang="en-US" dirty="0" err="1"/>
              <a:t>Y</a:t>
            </a:r>
            <a:r>
              <a:rPr lang="ko-KR" altLang="en-US" dirty="0"/>
              <a:t>)</a:t>
            </a:r>
          </a:p>
          <a:p>
            <a:r>
              <a:rPr lang="ko-KR" altLang="en-US" dirty="0" err="1"/>
              <a:t>print</a:t>
            </a:r>
            <a:r>
              <a:rPr lang="ko-KR" altLang="en-US" dirty="0"/>
              <a:t>("</a:t>
            </a:r>
            <a:r>
              <a:rPr lang="ko-KR" altLang="en-US" dirty="0" err="1"/>
              <a:t>ok</a:t>
            </a:r>
            <a:r>
              <a:rPr lang="ko-KR" altLang="en-US" dirty="0"/>
              <a:t>,", </a:t>
            </a:r>
            <a:r>
              <a:rPr lang="ko-KR" altLang="en-US" dirty="0" err="1"/>
              <a:t>len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))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FDE2ECC-C134-F946-AD1F-A228EFFC3A72}"/>
              </a:ext>
            </a:extLst>
          </p:cNvPr>
          <p:cNvSpPr/>
          <p:nvPr/>
        </p:nvSpPr>
        <p:spPr>
          <a:xfrm flipV="1">
            <a:off x="232569" y="546925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35FFC-1682-0D4B-B3A2-47A51F8F0206}"/>
              </a:ext>
            </a:extLst>
          </p:cNvPr>
          <p:cNvSpPr txBox="1"/>
          <p:nvPr/>
        </p:nvSpPr>
        <p:spPr>
          <a:xfrm>
            <a:off x="233362" y="5895974"/>
            <a:ext cx="9601201" cy="11557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57480" marR="372110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font_draw.py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72110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font count=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74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748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ok,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59130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5166224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2859E983-B280-B348-982A-3C147075AB9F}"/>
              </a:ext>
            </a:extLst>
          </p:cNvPr>
          <p:cNvSpPr/>
          <p:nvPr/>
        </p:nvSpPr>
        <p:spPr>
          <a:xfrm>
            <a:off x="689769" y="574675"/>
            <a:ext cx="8708087" cy="640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2">
            <a:extLst>
              <a:ext uri="{FF2B5EF4-FFF2-40B4-BE49-F238E27FC236}">
                <a16:creationId xmlns:a16="http://schemas.microsoft.com/office/drawing/2014/main" id="{6DFCA483-D67B-784E-BAE8-EED858F1B848}"/>
              </a:ext>
            </a:extLst>
          </p:cNvPr>
          <p:cNvSpPr/>
          <p:nvPr/>
        </p:nvSpPr>
        <p:spPr>
          <a:xfrm flipV="1">
            <a:off x="232569" y="519204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232569" y="186769"/>
            <a:ext cx="9601199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file: ocr_learn_font.py</a:t>
            </a:r>
          </a:p>
          <a:p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keras.datasets</a:t>
            </a:r>
            <a:r>
              <a:rPr lang="en-US" altLang="ko-KR" dirty="0"/>
              <a:t> import </a:t>
            </a:r>
            <a:r>
              <a:rPr lang="en-US" altLang="ko-KR" dirty="0" err="1"/>
              <a:t>mnist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keras.models</a:t>
            </a:r>
            <a:r>
              <a:rPr lang="en-US" altLang="ko-KR" dirty="0"/>
              <a:t> import Sequential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keras.layers.core</a:t>
            </a:r>
            <a:r>
              <a:rPr lang="en-US" altLang="ko-KR" dirty="0"/>
              <a:t> import Dense, Dropout, Activation, Flatten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Convolution2D, MaxPooling2D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keras.optimizers</a:t>
            </a:r>
            <a:r>
              <a:rPr lang="en-US" altLang="ko-KR" dirty="0"/>
              <a:t> import SGD, Adam, </a:t>
            </a:r>
            <a:r>
              <a:rPr lang="en-US" altLang="ko-KR" dirty="0" err="1"/>
              <a:t>RMSprop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keras.utils</a:t>
            </a:r>
            <a:r>
              <a:rPr lang="en-US" altLang="ko-KR" dirty="0"/>
              <a:t> import </a:t>
            </a:r>
            <a:r>
              <a:rPr lang="en-US" altLang="ko-KR" dirty="0" err="1"/>
              <a:t>np_utils</a:t>
            </a:r>
            <a:endParaRPr lang="en-US" altLang="ko-KR" dirty="0"/>
          </a:p>
          <a:p>
            <a:r>
              <a:rPr lang="en-US" altLang="ko-KR" dirty="0"/>
              <a:t>from </a:t>
            </a:r>
            <a:r>
              <a:rPr lang="en-US" altLang="ko-KR" dirty="0" err="1"/>
              <a:t>sklearn</a:t>
            </a:r>
            <a:r>
              <a:rPr lang="en-US" altLang="ko-KR" dirty="0"/>
              <a:t> import </a:t>
            </a:r>
            <a:r>
              <a:rPr lang="en-US" altLang="ko-KR" dirty="0" err="1"/>
              <a:t>cross_validation</a:t>
            </a:r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sklearn.model_selection</a:t>
            </a:r>
            <a:r>
              <a:rPr lang="en-US" altLang="ko-KR" dirty="0"/>
              <a:t> import </a:t>
            </a:r>
            <a:r>
              <a:rPr lang="en-US" altLang="ko-KR" dirty="0" err="1"/>
              <a:t>train_test_split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image_w</a:t>
            </a:r>
            <a:r>
              <a:rPr lang="en-US" altLang="ko-KR" dirty="0"/>
              <a:t> = 28</a:t>
            </a:r>
          </a:p>
          <a:p>
            <a:r>
              <a:rPr lang="en-US" altLang="ko-KR" dirty="0" err="1"/>
              <a:t>image_h</a:t>
            </a:r>
            <a:r>
              <a:rPr lang="en-US" altLang="ko-KR" dirty="0"/>
              <a:t> = 28</a:t>
            </a:r>
          </a:p>
          <a:p>
            <a:r>
              <a:rPr lang="en-US" altLang="ko-KR" dirty="0" err="1"/>
              <a:t>nb_classes</a:t>
            </a:r>
            <a:r>
              <a:rPr lang="en-US" altLang="ko-KR" dirty="0"/>
              <a:t> = 10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main():</a:t>
            </a:r>
          </a:p>
          <a:p>
            <a:r>
              <a:rPr lang="en-US" altLang="ko-KR" dirty="0"/>
              <a:t>	# </a:t>
            </a:r>
            <a:r>
              <a:rPr lang="ko-KR" altLang="en-US" dirty="0"/>
              <a:t>폰트 이미지 데이터 읽기</a:t>
            </a:r>
          </a:p>
          <a:p>
            <a:r>
              <a:rPr lang="ko-KR" altLang="en-US" dirty="0"/>
              <a:t>	</a:t>
            </a:r>
            <a:r>
              <a:rPr lang="en-US" altLang="ko-KR" dirty="0" err="1"/>
              <a:t>xy</a:t>
            </a:r>
            <a:r>
              <a:rPr lang="en-US" altLang="ko-KR" dirty="0"/>
              <a:t> = </a:t>
            </a:r>
            <a:r>
              <a:rPr lang="en-US" altLang="ko-KR" dirty="0" err="1"/>
              <a:t>np.load</a:t>
            </a:r>
            <a:r>
              <a:rPr lang="en-US" altLang="ko-KR" dirty="0"/>
              <a:t>("./image/</a:t>
            </a:r>
            <a:r>
              <a:rPr lang="en-US" altLang="ko-KR" dirty="0" err="1"/>
              <a:t>font_draw.npz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	X = </a:t>
            </a:r>
            <a:r>
              <a:rPr lang="en-US" altLang="ko-KR" dirty="0" err="1"/>
              <a:t>xy</a:t>
            </a:r>
            <a:r>
              <a:rPr lang="en-US" altLang="ko-KR" dirty="0"/>
              <a:t>["x"]</a:t>
            </a:r>
          </a:p>
          <a:p>
            <a:r>
              <a:rPr lang="en-US" altLang="ko-KR" dirty="0"/>
              <a:t>	Y = </a:t>
            </a:r>
            <a:r>
              <a:rPr lang="en-US" altLang="ko-KR" dirty="0" err="1"/>
              <a:t>xy</a:t>
            </a:r>
            <a:r>
              <a:rPr lang="en-US" altLang="ko-KR" dirty="0"/>
              <a:t>["y"]</a:t>
            </a:r>
          </a:p>
          <a:p>
            <a:r>
              <a:rPr lang="en-US" altLang="ko-KR" dirty="0"/>
              <a:t>	# </a:t>
            </a:r>
            <a:r>
              <a:rPr lang="ko-KR" altLang="en-US" dirty="0"/>
              <a:t>데이터 </a:t>
            </a:r>
            <a:r>
              <a:rPr lang="ko-KR" altLang="en-US" dirty="0" err="1"/>
              <a:t>정규화하기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X = </a:t>
            </a:r>
            <a:r>
              <a:rPr lang="en-US" altLang="ko-KR" dirty="0" err="1"/>
              <a:t>X.reshape</a:t>
            </a:r>
            <a:r>
              <a:rPr lang="en-US" altLang="ko-KR" dirty="0"/>
              <a:t>(</a:t>
            </a:r>
            <a:r>
              <a:rPr lang="en-US" altLang="ko-KR" dirty="0" err="1"/>
              <a:t>X.shape</a:t>
            </a:r>
            <a:r>
              <a:rPr lang="en-US" altLang="ko-KR" dirty="0"/>
              <a:t>[0], </a:t>
            </a:r>
            <a:r>
              <a:rPr lang="en-US" altLang="ko-KR" dirty="0" err="1"/>
              <a:t>image_w</a:t>
            </a:r>
            <a:r>
              <a:rPr lang="en-US" altLang="ko-KR" dirty="0"/>
              <a:t> * </a:t>
            </a:r>
            <a:r>
              <a:rPr lang="en-US" altLang="ko-KR" dirty="0" err="1"/>
              <a:t>image_h</a:t>
            </a:r>
            <a:r>
              <a:rPr lang="en-US" altLang="ko-KR" dirty="0"/>
              <a:t>).</a:t>
            </a:r>
            <a:r>
              <a:rPr lang="en-US" altLang="ko-KR" dirty="0" err="1"/>
              <a:t>astype</a:t>
            </a:r>
            <a:r>
              <a:rPr lang="en-US" altLang="ko-KR" dirty="0"/>
              <a:t>('float32')</a:t>
            </a:r>
          </a:p>
          <a:p>
            <a:r>
              <a:rPr lang="en-US" altLang="ko-KR" dirty="0"/>
              <a:t>	X /= 255</a:t>
            </a:r>
          </a:p>
          <a:p>
            <a:r>
              <a:rPr lang="en-US" altLang="ko-KR" dirty="0"/>
              <a:t>	Y = </a:t>
            </a:r>
            <a:r>
              <a:rPr lang="en-US" altLang="ko-KR" dirty="0" err="1"/>
              <a:t>np_utils.to_categorical</a:t>
            </a:r>
            <a:r>
              <a:rPr lang="en-US" altLang="ko-KR" dirty="0"/>
              <a:t>(Y, 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3002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569" y="200164"/>
            <a:ext cx="9601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r>
              <a:rPr lang="en-US" altLang="ko-KR" dirty="0"/>
              <a:t># </a:t>
            </a:r>
            <a:r>
              <a:rPr lang="ko-KR" altLang="en-US" dirty="0"/>
              <a:t>학습 전용 데이터와 테스트 전용 데이터 나누기</a:t>
            </a:r>
          </a:p>
          <a:p>
            <a:r>
              <a:rPr lang="ko-KR" altLang="en-US" dirty="0"/>
              <a:t>	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 = </a:t>
            </a:r>
            <a:r>
              <a:rPr lang="en-US" altLang="ko-KR" dirty="0" err="1"/>
              <a:t>train_test_split</a:t>
            </a:r>
            <a:r>
              <a:rPr lang="en-US" altLang="ko-KR" dirty="0"/>
              <a:t>(X, Y)</a:t>
            </a:r>
          </a:p>
          <a:p>
            <a:r>
              <a:rPr lang="en-US" altLang="ko-KR" dirty="0"/>
              <a:t>	# </a:t>
            </a:r>
            <a:r>
              <a:rPr lang="ko-KR" altLang="en-US" dirty="0"/>
              <a:t>모델 구축하기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model = </a:t>
            </a:r>
            <a:r>
              <a:rPr lang="en-US" altLang="ko-KR" dirty="0" err="1"/>
              <a:t>build_model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model.fit</a:t>
            </a:r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en-US" altLang="ko-KR" dirty="0"/>
              <a:t>=128, </a:t>
            </a:r>
            <a:r>
              <a:rPr lang="en-US" altLang="ko-KR" dirty="0" err="1"/>
              <a:t>nb_epoch</a:t>
            </a:r>
            <a:r>
              <a:rPr lang="en-US" altLang="ko-KR" dirty="0"/>
              <a:t>=20,</a:t>
            </a:r>
          </a:p>
          <a:p>
            <a:r>
              <a:rPr lang="en-US" altLang="ko-KR" dirty="0"/>
              <a:t>		verbose=1, </a:t>
            </a:r>
            <a:r>
              <a:rPr lang="en-US" altLang="ko-KR" dirty="0" err="1"/>
              <a:t>validation_data</a:t>
            </a:r>
            <a:r>
              <a:rPr lang="en-US" altLang="ko-KR" dirty="0"/>
              <a:t>=(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	# </a:t>
            </a:r>
            <a:r>
              <a:rPr lang="ko-KR" altLang="en-US" dirty="0"/>
              <a:t>모델 저장하기</a:t>
            </a:r>
          </a:p>
          <a:p>
            <a:r>
              <a:rPr lang="ko-KR" altLang="en-US" dirty="0"/>
              <a:t>	</a:t>
            </a:r>
            <a:r>
              <a:rPr lang="en-US" altLang="ko-KR" dirty="0" err="1"/>
              <a:t>model.save_weights</a:t>
            </a:r>
            <a:r>
              <a:rPr lang="en-US" altLang="ko-KR" dirty="0"/>
              <a:t>('</a:t>
            </a:r>
            <a:r>
              <a:rPr lang="en-US" altLang="ko-KR" b="1" dirty="0"/>
              <a:t>font_draw.hdf5</a:t>
            </a:r>
            <a:r>
              <a:rPr lang="en-US" altLang="ko-KR" dirty="0" smtClean="0"/>
              <a:t>')		# </a:t>
            </a:r>
            <a:r>
              <a:rPr lang="ko-KR" altLang="en-US" dirty="0" smtClean="0"/>
              <a:t>이 파일을 </a:t>
            </a:r>
            <a:r>
              <a:rPr lang="en-US" altLang="ko-KR" dirty="0" smtClean="0"/>
              <a:t>ocr3.py </a:t>
            </a:r>
            <a:r>
              <a:rPr lang="ko-KR" altLang="en-US" dirty="0" smtClean="0"/>
              <a:t>에 적용 </a:t>
            </a:r>
            <a:r>
              <a:rPr lang="en-US" altLang="ko-KR" dirty="0" smtClean="0"/>
              <a:t>-&gt; ocr4.py</a:t>
            </a:r>
            <a:endParaRPr lang="en-US" altLang="ko-KR" dirty="0"/>
          </a:p>
          <a:p>
            <a:r>
              <a:rPr lang="en-US" altLang="ko-KR" dirty="0"/>
              <a:t>	# </a:t>
            </a:r>
            <a:r>
              <a:rPr lang="ko-KR" altLang="en-US" dirty="0"/>
              <a:t>모델 평가하기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score = </a:t>
            </a:r>
            <a:r>
              <a:rPr lang="en-US" altLang="ko-KR" dirty="0" err="1"/>
              <a:t>model.evaluate</a:t>
            </a:r>
            <a:r>
              <a:rPr lang="en-US" altLang="ko-KR" dirty="0"/>
              <a:t>(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, verbose=0)</a:t>
            </a:r>
          </a:p>
          <a:p>
            <a:r>
              <a:rPr lang="en-US" altLang="ko-KR" dirty="0"/>
              <a:t>	print('score=', score)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build_model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	# MLP </a:t>
            </a:r>
            <a:r>
              <a:rPr lang="ko-KR" altLang="en-US" dirty="0"/>
              <a:t>모델 구축하기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model = Sequential()</a:t>
            </a:r>
          </a:p>
          <a:p>
            <a:r>
              <a:rPr lang="en-US" altLang="ko-KR" dirty="0"/>
              <a:t>	model = Sequential()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(Dense(512, </a:t>
            </a:r>
            <a:r>
              <a:rPr lang="en-US" altLang="ko-KR" dirty="0" err="1"/>
              <a:t>input_shape</a:t>
            </a:r>
            <a:r>
              <a:rPr lang="en-US" altLang="ko-KR" dirty="0"/>
              <a:t>=(</a:t>
            </a:r>
            <a:r>
              <a:rPr lang="en-US" altLang="ko-KR" dirty="0" err="1"/>
              <a:t>image_w</a:t>
            </a:r>
            <a:r>
              <a:rPr lang="en-US" altLang="ko-KR" dirty="0"/>
              <a:t> * </a:t>
            </a:r>
            <a:r>
              <a:rPr lang="en-US" altLang="ko-KR" dirty="0" err="1"/>
              <a:t>image_h</a:t>
            </a:r>
            <a:r>
              <a:rPr lang="en-US" altLang="ko-KR" dirty="0"/>
              <a:t>,)))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(Dropout(0.2))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(Dense(512</a:t>
            </a:r>
            <a:r>
              <a:rPr lang="en-US" altLang="ko-KR" dirty="0" smtClean="0"/>
              <a:t>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relu</a:t>
            </a:r>
            <a:r>
              <a:rPr lang="en-US" altLang="ko-KR" dirty="0"/>
              <a:t>'))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(Dropout(0.2))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(Dense(10))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model.add</a:t>
            </a:r>
            <a:r>
              <a:rPr lang="en-US" altLang="ko-KR" dirty="0"/>
              <a:t>(Activation('</a:t>
            </a:r>
            <a:r>
              <a:rPr lang="en-US" altLang="ko-KR" dirty="0" err="1"/>
              <a:t>softmax</a:t>
            </a:r>
            <a:r>
              <a:rPr lang="en-US" altLang="ko-KR" dirty="0" smtClean="0"/>
              <a:t>'))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4286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B132E6-08FD-C447-9594-341A25C68687}"/>
              </a:ext>
            </a:extLst>
          </p:cNvPr>
          <p:cNvSpPr txBox="1"/>
          <p:nvPr/>
        </p:nvSpPr>
        <p:spPr>
          <a:xfrm>
            <a:off x="232568" y="2596753"/>
            <a:ext cx="9601201" cy="19595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7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10" dirty="0" smtClean="0">
                <a:solidFill>
                  <a:srgbClr val="231F20"/>
                </a:solidFill>
                <a:latin typeface="+mn-ea"/>
                <a:cs typeface="나눔고딕코딩"/>
              </a:rPr>
              <a:t>ocr_learn_font.py</a:t>
            </a:r>
          </a:p>
          <a:p>
            <a:pPr marL="143510">
              <a:spcBef>
                <a:spcPts val="405"/>
              </a:spcBef>
            </a:pPr>
            <a:endParaRPr lang="en-US" altLang="ko-KR" spc="-10" dirty="0">
              <a:solidFill>
                <a:srgbClr val="231F20"/>
              </a:solidFill>
              <a:latin typeface="+mn-ea"/>
              <a:cs typeface="나눔고딕코딩"/>
            </a:endParaRPr>
          </a:p>
          <a:p>
            <a:pPr marL="143510">
              <a:spcBef>
                <a:spcPts val="405"/>
              </a:spcBef>
            </a:pPr>
            <a:r>
              <a:rPr lang="ko-KR" altLang="en-US" dirty="0" smtClean="0"/>
              <a:t>실행 후 </a:t>
            </a:r>
            <a:r>
              <a:rPr lang="en-US" altLang="ko-KR" dirty="0" smtClean="0"/>
              <a:t>"</a:t>
            </a:r>
            <a:r>
              <a:rPr lang="en-US" altLang="ko-KR" b="1" dirty="0" smtClean="0"/>
              <a:t>font_draw.hdf5</a:t>
            </a:r>
            <a:r>
              <a:rPr lang="en-US" altLang="ko-KR" dirty="0"/>
              <a:t>"</a:t>
            </a:r>
            <a:r>
              <a:rPr lang="ko-KR" altLang="en-US" dirty="0" smtClean="0"/>
              <a:t>라는 가중치 데이터 파일이 생성됨</a:t>
            </a:r>
            <a:endParaRPr lang="en-US" altLang="ko-KR" dirty="0" smtClean="0"/>
          </a:p>
          <a:p>
            <a:pPr marL="143510">
              <a:spcBef>
                <a:spcPts val="405"/>
              </a:spcBef>
            </a:pPr>
            <a:endParaRPr lang="en-US" altLang="ko-KR" dirty="0" smtClean="0"/>
          </a:p>
          <a:p>
            <a:pPr marL="143510">
              <a:spcBef>
                <a:spcPts val="405"/>
              </a:spcBef>
            </a:pPr>
            <a:r>
              <a:rPr lang="ko-KR" altLang="en-US" dirty="0" smtClean="0">
                <a:latin typeface="+mn-ea"/>
                <a:cs typeface="나눔고딕코딩"/>
              </a:rPr>
              <a:t>다음에는 이 가중치를 적용해</a:t>
            </a:r>
            <a:r>
              <a:rPr lang="en-US" altLang="ko-KR" dirty="0">
                <a:latin typeface="+mn-ea"/>
                <a:cs typeface="나눔고딕코딩"/>
              </a:rPr>
              <a:t>(ocr3.py </a:t>
            </a:r>
            <a:r>
              <a:rPr lang="ko-KR" altLang="en-US" dirty="0">
                <a:latin typeface="+mn-ea"/>
                <a:cs typeface="나눔고딕코딩"/>
              </a:rPr>
              <a:t>수정해서 </a:t>
            </a:r>
            <a:r>
              <a:rPr lang="en-US" altLang="ko-KR" dirty="0">
                <a:latin typeface="+mn-ea"/>
                <a:cs typeface="나눔고딕코딩"/>
              </a:rPr>
              <a:t>ocr4.py </a:t>
            </a:r>
            <a:r>
              <a:rPr lang="ko-KR" altLang="en-US" dirty="0">
                <a:latin typeface="+mn-ea"/>
                <a:cs typeface="나눔고딕코딩"/>
              </a:rPr>
              <a:t>만듦</a:t>
            </a:r>
            <a:r>
              <a:rPr lang="en-US" altLang="ko-KR" dirty="0">
                <a:latin typeface="+mn-ea"/>
                <a:cs typeface="나눔고딕코딩"/>
              </a:rPr>
              <a:t>)</a:t>
            </a:r>
            <a:r>
              <a:rPr lang="ko-KR" altLang="en-US" dirty="0" smtClean="0">
                <a:latin typeface="+mn-ea"/>
                <a:cs typeface="나눔고딕코딩"/>
              </a:rPr>
              <a:t> </a:t>
            </a:r>
            <a:r>
              <a:rPr lang="en-US" altLang="ko-KR" dirty="0" smtClean="0">
                <a:latin typeface="+mn-ea"/>
                <a:cs typeface="나눔고딕코딩"/>
              </a:rPr>
              <a:t>100</a:t>
            </a:r>
            <a:r>
              <a:rPr lang="ko-KR" altLang="en-US" dirty="0" smtClean="0">
                <a:latin typeface="+mn-ea"/>
                <a:cs typeface="나눔고딕코딩"/>
              </a:rPr>
              <a:t>개의 문자 </a:t>
            </a:r>
            <a:r>
              <a:rPr lang="ko-KR" altLang="en-US" dirty="0" err="1" smtClean="0">
                <a:latin typeface="+mn-ea"/>
                <a:cs typeface="나눔고딕코딩"/>
              </a:rPr>
              <a:t>이비지에</a:t>
            </a:r>
            <a:r>
              <a:rPr lang="ko-KR" altLang="en-US" dirty="0" smtClean="0">
                <a:latin typeface="+mn-ea"/>
                <a:cs typeface="나눔고딕코딩"/>
              </a:rPr>
              <a:t> 대한  인식 정확도를 테스트 해본다</a:t>
            </a:r>
            <a:r>
              <a:rPr lang="en-US" altLang="ko-KR" dirty="0" smtClean="0">
                <a:latin typeface="+mn-ea"/>
                <a:cs typeface="나눔고딕코딩"/>
              </a:rPr>
              <a:t>.</a:t>
            </a:r>
            <a:endParaRPr lang="en-US" altLang="ko-KR" dirty="0">
              <a:latin typeface="+mn-ea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2570" y="117475"/>
            <a:ext cx="9601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	</a:t>
            </a:r>
            <a:r>
              <a:rPr lang="en-US" altLang="ko-KR" dirty="0" err="1"/>
              <a:t>model.compile</a:t>
            </a:r>
            <a:r>
              <a:rPr lang="en-US" altLang="ko-KR" dirty="0"/>
              <a:t>(loss='</a:t>
            </a:r>
            <a:r>
              <a:rPr lang="en-US" altLang="ko-KR" dirty="0" err="1"/>
              <a:t>categorical_crossentropy</a:t>
            </a:r>
            <a:r>
              <a:rPr lang="en-US" altLang="ko-KR" dirty="0"/>
              <a:t>',</a:t>
            </a:r>
          </a:p>
          <a:p>
            <a:r>
              <a:rPr lang="en-US" altLang="ko-KR" dirty="0"/>
              <a:t>		      optimizer=</a:t>
            </a:r>
            <a:r>
              <a:rPr lang="en-US" altLang="ko-KR" dirty="0" err="1"/>
              <a:t>RMSprop</a:t>
            </a:r>
            <a:r>
              <a:rPr lang="en-US" altLang="ko-KR" dirty="0"/>
              <a:t>(),metrics=['accuracy'])</a:t>
            </a:r>
          </a:p>
          <a:p>
            <a:r>
              <a:rPr lang="en-US" altLang="ko-KR" dirty="0"/>
              <a:t>	return model</a:t>
            </a:r>
          </a:p>
          <a:p>
            <a:endParaRPr lang="en-US" altLang="ko-KR" dirty="0"/>
          </a:p>
          <a:p>
            <a:r>
              <a:rPr lang="en-US" altLang="ko-KR" dirty="0"/>
              <a:t>if __name__ == '__main__':</a:t>
            </a:r>
          </a:p>
          <a:p>
            <a:r>
              <a:rPr lang="en-US" altLang="ko-KR" dirty="0"/>
              <a:t>	main()</a:t>
            </a:r>
            <a:endParaRPr lang="ko-KR" alt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93D4B39-28F4-AF44-8F60-C6BC60707668}"/>
              </a:ext>
            </a:extLst>
          </p:cNvPr>
          <p:cNvSpPr/>
          <p:nvPr/>
        </p:nvSpPr>
        <p:spPr>
          <a:xfrm flipV="1">
            <a:off x="232569" y="18700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0042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9DE440-58A8-2243-BCFA-757AC4A75FD2}"/>
              </a:ext>
            </a:extLst>
          </p:cNvPr>
          <p:cNvSpPr txBox="1"/>
          <p:nvPr/>
        </p:nvSpPr>
        <p:spPr>
          <a:xfrm>
            <a:off x="233361" y="193675"/>
            <a:ext cx="9601201" cy="29956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$ diff ocr3.py ocr4.py		# Linux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8c8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&lt; </a:t>
            </a:r>
            <a:r>
              <a:rPr lang="en-US" altLang="ko-KR" dirty="0" err="1">
                <a:latin typeface="+mn-ea"/>
                <a:cs typeface="나눔고딕코딩"/>
              </a:rPr>
              <a:t>mnist.load_weights</a:t>
            </a:r>
            <a:r>
              <a:rPr lang="en-US" altLang="ko-KR" dirty="0">
                <a:latin typeface="+mn-ea"/>
                <a:cs typeface="나눔고딕코딩"/>
              </a:rPr>
              <a:t>('mnist.hdf5')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---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&gt; </a:t>
            </a:r>
            <a:r>
              <a:rPr lang="en-US" altLang="ko-KR" dirty="0" err="1">
                <a:latin typeface="+mn-ea"/>
                <a:cs typeface="나눔고딕코딩"/>
              </a:rPr>
              <a:t>mnist.load_weights</a:t>
            </a:r>
            <a:r>
              <a:rPr lang="en-US" altLang="ko-KR" dirty="0">
                <a:latin typeface="+mn-ea"/>
                <a:cs typeface="나눔고딕코딩"/>
              </a:rPr>
              <a:t>('</a:t>
            </a:r>
            <a:r>
              <a:rPr lang="en-US" altLang="ko-KR" b="1" dirty="0">
                <a:latin typeface="+mn-ea"/>
                <a:cs typeface="나눔고딕코딩"/>
              </a:rPr>
              <a:t>font_draw.hdf5</a:t>
            </a:r>
            <a:r>
              <a:rPr lang="en-US" altLang="ko-KR" dirty="0">
                <a:latin typeface="+mn-ea"/>
                <a:cs typeface="나눔고딕코딩"/>
              </a:rPr>
              <a:t>')		# ocr3.py</a:t>
            </a:r>
            <a:r>
              <a:rPr lang="ko-KR" altLang="en-US" dirty="0">
                <a:latin typeface="+mn-ea"/>
                <a:cs typeface="나눔고딕코딩"/>
              </a:rPr>
              <a:t>에서 수정 </a:t>
            </a:r>
            <a:r>
              <a:rPr lang="en-US" altLang="ko-KR" dirty="0">
                <a:latin typeface="+mn-ea"/>
                <a:cs typeface="나눔고딕코딩"/>
              </a:rPr>
              <a:t>-&gt; </a:t>
            </a:r>
            <a:r>
              <a:rPr lang="en-US" altLang="ko-KR" b="1" dirty="0">
                <a:latin typeface="+mn-ea"/>
                <a:cs typeface="나눔고딕코딩"/>
              </a:rPr>
              <a:t>ocr4.py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40c40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&lt;	</a:t>
            </a:r>
            <a:r>
              <a:rPr lang="en-US" altLang="ko-KR" dirty="0" err="1">
                <a:latin typeface="+mn-ea"/>
                <a:cs typeface="나눔고딕코딩"/>
              </a:rPr>
              <a:t>ww</a:t>
            </a:r>
            <a:r>
              <a:rPr lang="en-US" altLang="ko-KR" dirty="0">
                <a:latin typeface="+mn-ea"/>
                <a:cs typeface="나눔고딕코딩"/>
              </a:rPr>
              <a:t> = round((w if w &gt; h else h) * 1.85)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---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latin typeface="+mn-ea"/>
                <a:cs typeface="나눔고딕코딩"/>
              </a:rPr>
              <a:t>&gt;	</a:t>
            </a:r>
            <a:r>
              <a:rPr lang="en-US" altLang="ko-KR" dirty="0" err="1">
                <a:latin typeface="+mn-ea"/>
                <a:cs typeface="나눔고딕코딩"/>
              </a:rPr>
              <a:t>ww</a:t>
            </a:r>
            <a:r>
              <a:rPr lang="en-US" altLang="ko-KR" dirty="0">
                <a:latin typeface="+mn-ea"/>
                <a:cs typeface="나눔고딕코딩"/>
              </a:rPr>
              <a:t> = round((w if w &gt; h else h) * </a:t>
            </a:r>
            <a:r>
              <a:rPr lang="en-US" altLang="ko-KR" b="1" dirty="0">
                <a:latin typeface="+mn-ea"/>
                <a:cs typeface="나눔고딕코딩"/>
              </a:rPr>
              <a:t>1.2</a:t>
            </a:r>
            <a:r>
              <a:rPr lang="en-US" altLang="ko-KR" dirty="0">
                <a:latin typeface="+mn-ea"/>
                <a:cs typeface="나눔고딕코딩"/>
              </a:rPr>
              <a:t>)	# ocr3.py</a:t>
            </a:r>
            <a:r>
              <a:rPr lang="ko-KR" altLang="en-US" dirty="0">
                <a:latin typeface="+mn-ea"/>
                <a:cs typeface="나눔고딕코딩"/>
              </a:rPr>
              <a:t>에서 수정 </a:t>
            </a:r>
            <a:r>
              <a:rPr lang="en-US" altLang="ko-KR" dirty="0">
                <a:latin typeface="+mn-ea"/>
                <a:cs typeface="나눔고딕코딩"/>
              </a:rPr>
              <a:t>-&gt; </a:t>
            </a:r>
            <a:r>
              <a:rPr lang="en-US" altLang="ko-KR" b="1" dirty="0">
                <a:latin typeface="+mn-ea"/>
                <a:cs typeface="나눔고딕코딩"/>
              </a:rPr>
              <a:t>ocr4.py</a:t>
            </a:r>
            <a:endParaRPr lang="en-US" altLang="ko-KR" b="1" dirty="0">
              <a:latin typeface="+mn-ea"/>
              <a:cs typeface="나눔고딕코딩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10229-AC28-614B-BF8F-A0DFF17B2A8A}"/>
              </a:ext>
            </a:extLst>
          </p:cNvPr>
          <p:cNvSpPr txBox="1"/>
          <p:nvPr/>
        </p:nvSpPr>
        <p:spPr>
          <a:xfrm>
            <a:off x="233360" y="3994001"/>
            <a:ext cx="9601201" cy="10002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$ python3</a:t>
            </a:r>
            <a:r>
              <a:rPr lang="en-US" altLang="ko-KR" spc="-19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b="1" spc="-10" dirty="0">
                <a:solidFill>
                  <a:srgbClr val="231F20"/>
                </a:solidFill>
                <a:latin typeface="+mn-ea"/>
                <a:cs typeface="나눔고딕코딩"/>
              </a:rPr>
              <a:t>ocr4.py</a:t>
            </a:r>
            <a:endParaRPr lang="en-US" altLang="ko-KR" b="1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+mn-ea"/>
                <a:cs typeface="나눔고딕코딩"/>
              </a:rPr>
              <a:t>...</a:t>
            </a:r>
            <a:endParaRPr lang="en-US" altLang="ko-KR" dirty="0">
              <a:latin typeface="+mn-ea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ko-KR" altLang="en-US" spc="-30" dirty="0" err="1">
                <a:solidFill>
                  <a:srgbClr val="231F20"/>
                </a:solidFill>
                <a:latin typeface="+mn-ea"/>
                <a:cs typeface="나눔고딕코딩"/>
              </a:rPr>
              <a:t>정답률</a:t>
            </a:r>
            <a:r>
              <a:rPr lang="ko-KR" altLang="en-US" spc="-3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+mn-ea"/>
                <a:cs typeface="나눔고딕코딩"/>
              </a:rPr>
              <a:t>:</a:t>
            </a:r>
            <a:r>
              <a:rPr lang="ko-KR" altLang="en-US" spc="-210" dirty="0">
                <a:solidFill>
                  <a:srgbClr val="231F20"/>
                </a:solidFill>
                <a:latin typeface="+mn-ea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+mn-ea"/>
                <a:cs typeface="나눔고딕코딩"/>
              </a:rPr>
              <a:t>1.0</a:t>
            </a:r>
            <a:endParaRPr lang="ko-KR" altLang="en-US" dirty="0">
              <a:latin typeface="+mn-ea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13633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</TotalTime>
  <Words>3639</Words>
  <Application>Microsoft Office PowerPoint</Application>
  <PresentationFormat>사용자 지정</PresentationFormat>
  <Paragraphs>1404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Arial Unicode MS</vt:lpstr>
      <vt:lpstr>나눔고딕코딩</vt:lpstr>
      <vt:lpstr>맑은 고딕</vt:lpstr>
      <vt:lpstr>Calibri</vt:lpstr>
      <vt:lpstr>Century Gothic</vt:lpstr>
      <vt:lpstr>Wingdings</vt:lpstr>
      <vt:lpstr>Office Theme</vt:lpstr>
      <vt:lpstr>이미지와 딥러닝</vt:lpstr>
      <vt:lpstr>유사 이미지 검출하기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CNN으로 Caltech 101의 이미지 분류하기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규동 메뉴 이미지 판정하기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OpenCV로 얼굴 인식하기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OCR -연속된 문자 인식하기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소스의 서식과 가공</dc:title>
  <dc:creator>jylee</dc:creator>
  <cp:lastModifiedBy>Windows 사용자</cp:lastModifiedBy>
  <cp:revision>83</cp:revision>
  <dcterms:created xsi:type="dcterms:W3CDTF">2018-08-06T22:37:06Z</dcterms:created>
  <dcterms:modified xsi:type="dcterms:W3CDTF">2018-09-12T06:27:13Z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2017-12-05T00:00:00Z</vt:filetime>
  </property>
  <property fmtid="{D5CDD505-2E9C-101B-9397-08002B2CF9AE}" pid="3" name="Creator">
    <vt:lpwstr>Adobe InDesign CC 2015 (Windows)</vt:lpwstr>
  </property>
  <property fmtid="{D5CDD505-2E9C-101B-9397-08002B2CF9AE}" pid="4" name="LastSaved">
    <vt:filetime>2018-08-06T00:00:00Z</vt:filetime>
  </property>
</Properties>
</file>